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74" r:id="rId4"/>
    <p:sldId id="270" r:id="rId5"/>
    <p:sldId id="275" r:id="rId6"/>
    <p:sldId id="1062" r:id="rId7"/>
    <p:sldId id="276" r:id="rId8"/>
    <p:sldId id="309" r:id="rId9"/>
    <p:sldId id="310" r:id="rId10"/>
    <p:sldId id="1044" r:id="rId11"/>
    <p:sldId id="1046" r:id="rId12"/>
    <p:sldId id="1056" r:id="rId13"/>
    <p:sldId id="1057" r:id="rId14"/>
    <p:sldId id="1058" r:id="rId15"/>
    <p:sldId id="1059" r:id="rId16"/>
    <p:sldId id="1060" r:id="rId17"/>
    <p:sldId id="1061" r:id="rId18"/>
    <p:sldId id="1063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98E26-DB11-4616-8831-70B6377BB334}" type="datetimeFigureOut">
              <a:rPr lang="pt-BR" smtClean="0"/>
              <a:pPr/>
              <a:t>22/08/2018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5B115-5F84-4058-8428-591F1FB0B0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42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/>
              <a:t>23/08/2018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48ADA6-A868-4FA8-9FF2-4AD436E2F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0368" y="530751"/>
            <a:ext cx="904331" cy="11837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754F12-2A4E-4B8A-91D2-9FD5A8482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4427" y="6407203"/>
            <a:ext cx="916230" cy="26341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0C42297-3DAE-4C1D-9D24-30C2D45C49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0364" y="6388185"/>
            <a:ext cx="1471271" cy="30145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4715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23/08/2018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5C2D1A-CA4A-4168-997F-190A4B3C8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0368" y="530751"/>
            <a:ext cx="904331" cy="11837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2DCACE2-1C0C-46E4-A073-AE4A1BA27E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4427" y="6407203"/>
            <a:ext cx="916230" cy="26341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4F2A522-1A7B-477F-BC88-5F1043032C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0364" y="6388185"/>
            <a:ext cx="1471271" cy="30145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741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id="{8A73FA4F-C886-4660-A865-BF136E0AF76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23/08/2018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5336F3F-C7CF-4FCF-9C57-64AFFFDDB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0368" y="530751"/>
            <a:ext cx="904331" cy="11837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DBC47C5-670E-4E4C-9536-D130F5F18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4427" y="6407203"/>
            <a:ext cx="916230" cy="26341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D6A7FBB-586D-4950-874D-DF1103A9CF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0364" y="6388185"/>
            <a:ext cx="1471271" cy="30145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7156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Espaço Reservado para Data 3">
            <a:extLst>
              <a:ext uri="{FF2B5EF4-FFF2-40B4-BE49-F238E27FC236}">
                <a16:creationId xmlns:a16="http://schemas.microsoft.com/office/drawing/2014/main" id="{1D361D86-8806-40DB-BCAD-BDAC5EC63D8E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23/08/2018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AF4102A-6287-4C55-8137-E69833B02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0368" y="530751"/>
            <a:ext cx="904331" cy="11837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EA6DC81-416D-4C0C-806F-AE9537450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4427" y="6407203"/>
            <a:ext cx="916230" cy="26341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FA67F29-922B-4BF1-A94D-465F115970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0364" y="6388185"/>
            <a:ext cx="1471271" cy="30145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1247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Data 3">
            <a:extLst>
              <a:ext uri="{FF2B5EF4-FFF2-40B4-BE49-F238E27FC236}">
                <a16:creationId xmlns:a16="http://schemas.microsoft.com/office/drawing/2014/main" id="{D7FDDE2D-58F1-4763-8A86-04B7474B8DE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23/08/2018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D54AF5C-4063-4C55-B107-A1B123AAC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80368" y="530751"/>
            <a:ext cx="904331" cy="11837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65B1CD-BAD3-423E-AE26-9D514B70E8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4427" y="6407203"/>
            <a:ext cx="916230" cy="26341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DDC482F-2357-451D-A646-06EECCF881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0364" y="6388185"/>
            <a:ext cx="1471271" cy="30145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0483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23/08/2018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DA50BC0-BB21-4115-848E-B1D2F07A24C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80368" y="530751"/>
            <a:ext cx="904331" cy="11837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424F84-11E0-4A87-A1EB-5605FBB280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34427" y="6407203"/>
            <a:ext cx="916230" cy="26341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5CEDC9-5571-4C81-AF09-20D73E63A39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60364" y="6388185"/>
            <a:ext cx="1471271" cy="30145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91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ricardo.kenzo@ie.org.br/ricardo.kenzo@gmail.com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3">
            <a:extLst>
              <a:ext uri="{FF2B5EF4-FFF2-40B4-BE49-F238E27FC236}">
                <a16:creationId xmlns:a16="http://schemas.microsoft.com/office/drawing/2014/main" id="{D8A21BF9-C2DE-4A37-AE23-C16F0D4F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5">
            <a:extLst>
              <a:ext uri="{FF2B5EF4-FFF2-40B4-BE49-F238E27FC236}">
                <a16:creationId xmlns:a16="http://schemas.microsoft.com/office/drawing/2014/main" id="{AFA15A4C-74E1-44B3-868A-871A6975E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C25E20C-B57C-43E2-806E-B27E27344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E61E93E-7EA3-45B0-B46B-776CCAAA4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90265B2-13D2-4AF4-8A33-B812505A1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3FE6C9E-837C-4EEA-9A0C-4848247A8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BF07295-67C5-4EEF-A351-F3E9BDCE5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D3578DF-AEA8-49FA-B33F-3717596D2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832B259-738E-4480-AB04-D13D8EEDE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ACF9EC1-B20A-4A20-AA7A-97F13C84B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CCBAC7CA-9794-4769-B554-61754F8DD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DF4B468-5C16-4319-AA49-39430479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F24CF14C-D1B5-4093-84DE-3A9B8AECA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4E74D8F-4CFB-445E-9A5A-374799936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C3CDF05C-F935-4C91-892A-4C0BD78BB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275BCDE7-5D6B-404C-B99B-2477F84D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5A8BA59D-909B-474C-95AE-A18BE3B5A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35525169-6CDA-4CF4-BBBC-B69EB7419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B12539C9-DA6A-4663-BBD1-3E6F2716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EF34B18E-DFB9-4602-9E39-35C674A57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962C158D-66FE-4267-81F8-AE580075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5C6BCC-CBAB-47AD-B329-FE2689C83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6509954" cy="4477933"/>
            <a:chOff x="807084" y="1186483"/>
            <a:chExt cx="6509954" cy="44779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E515335-3E8F-4CFB-BF91-9676E41BE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846" y="1186483"/>
              <a:ext cx="6508430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9">
              <a:extLst>
                <a:ext uri="{FF2B5EF4-FFF2-40B4-BE49-F238E27FC236}">
                  <a16:creationId xmlns:a16="http://schemas.microsoft.com/office/drawing/2014/main" id="{2F7EFFB3-F1EE-410E-8A17-91EAE3F3D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858445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2C05D6-54A4-496C-A53B-82984FE7F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6509954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5414" y="2075504"/>
            <a:ext cx="6337231" cy="1748729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 err="1">
                <a:solidFill>
                  <a:schemeClr val="bg1"/>
                </a:solidFill>
              </a:rPr>
              <a:t>Oc</a:t>
            </a:r>
            <a:r>
              <a:rPr lang="pt-BR" sz="3600" b="1" dirty="0" err="1">
                <a:solidFill>
                  <a:schemeClr val="bg1"/>
                </a:solidFill>
              </a:rPr>
              <a:t>upação</a:t>
            </a:r>
            <a:r>
              <a:rPr lang="pt-BR" sz="3600" b="1" dirty="0">
                <a:solidFill>
                  <a:schemeClr val="bg1"/>
                </a:solidFill>
              </a:rPr>
              <a:t> do Território Nacional pela Ferrovia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5416" y="3906266"/>
            <a:ext cx="6337230" cy="1322587"/>
          </a:xfrm>
        </p:spPr>
        <p:txBody>
          <a:bodyPr>
            <a:normAutofit/>
          </a:bodyPr>
          <a:lstStyle/>
          <a:p>
            <a:endParaRPr lang="pt-BR" dirty="0">
              <a:solidFill>
                <a:srgbClr val="FFFFFF"/>
              </a:solidFill>
            </a:endParaRPr>
          </a:p>
          <a:p>
            <a:r>
              <a:rPr lang="pt-BR" sz="2000" dirty="0">
                <a:solidFill>
                  <a:srgbClr val="FFFFFF"/>
                </a:solidFill>
              </a:rPr>
              <a:t>“Ocupação sustentável do território nacional pela ferrovia associada ao agronegócio”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659A6D9-BA77-4E6D-AF96-1CE47E0B2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1485" y="0"/>
            <a:ext cx="4068871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1AF2AF-801D-47B8-AEDF-6F78DB065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908" y="3209834"/>
            <a:ext cx="3429000" cy="1002982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158EDF5-7BD0-4F1A-95A3-7E03A000E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568" y="4292731"/>
            <a:ext cx="916230" cy="26341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7BB8F57-B7A7-461E-8518-7F384CF00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6" y="2435299"/>
            <a:ext cx="3429000" cy="702577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10303C0-1746-4988-89A2-767BCD371FF2}"/>
              </a:ext>
            </a:extLst>
          </p:cNvPr>
          <p:cNvSpPr/>
          <p:nvPr/>
        </p:nvSpPr>
        <p:spPr>
          <a:xfrm>
            <a:off x="809627" y="1191309"/>
            <a:ext cx="6487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SESSÃO 2</a:t>
            </a:r>
          </a:p>
          <a:p>
            <a:r>
              <a:rPr lang="en-US" dirty="0" err="1">
                <a:solidFill>
                  <a:srgbClr val="FFFFFF"/>
                </a:solidFill>
              </a:rPr>
              <a:t>Diversificação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Cargas</a:t>
            </a:r>
            <a:r>
              <a:rPr lang="en-US" dirty="0">
                <a:solidFill>
                  <a:srgbClr val="FFFFFF"/>
                </a:solidFill>
              </a:rPr>
              <a:t> e </a:t>
            </a:r>
            <a:r>
              <a:rPr lang="en-US" dirty="0" err="1">
                <a:solidFill>
                  <a:srgbClr val="FFFFFF"/>
                </a:solidFill>
              </a:rPr>
              <a:t>Corredores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Integração</a:t>
            </a:r>
            <a:r>
              <a:rPr lang="en-US" dirty="0">
                <a:solidFill>
                  <a:srgbClr val="FFFFFF"/>
                </a:solidFill>
              </a:rPr>
              <a:t> Regional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3699C4B-5DD7-40A9-9DE8-C3649EA9E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195" y="4275839"/>
            <a:ext cx="1784054" cy="2673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D689EC5-457A-44FE-BEBD-D42973FBE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368" y="530751"/>
            <a:ext cx="904331" cy="118371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D3427C-E810-49CD-9EA4-FA4D811ED9AF}"/>
              </a:ext>
            </a:extLst>
          </p:cNvPr>
          <p:cNvSpPr txBox="1"/>
          <p:nvPr/>
        </p:nvSpPr>
        <p:spPr>
          <a:xfrm>
            <a:off x="9864425" y="6033667"/>
            <a:ext cx="2010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8080"/>
                </a:solidFill>
              </a:rPr>
              <a:t>Eng. Ricardo </a:t>
            </a:r>
            <a:r>
              <a:rPr lang="en-US" b="1" dirty="0">
                <a:solidFill>
                  <a:srgbClr val="008080"/>
                </a:solidFill>
              </a:rPr>
              <a:t>Kenzo</a:t>
            </a:r>
            <a:r>
              <a:rPr lang="en-US" dirty="0">
                <a:solidFill>
                  <a:srgbClr val="008080"/>
                </a:solidFill>
              </a:rPr>
              <a:t> </a:t>
            </a:r>
          </a:p>
          <a:p>
            <a:pPr algn="r"/>
            <a:r>
              <a:rPr lang="en-US" sz="1400" dirty="0">
                <a:solidFill>
                  <a:srgbClr val="008080"/>
                </a:solidFill>
              </a:rPr>
              <a:t>ricardo.kenzo@ie.org.br</a:t>
            </a:r>
            <a:endParaRPr lang="pt-BR" sz="1400" dirty="0">
              <a:solidFill>
                <a:srgbClr val="00808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6AA48F6-EC20-4B14-B7CF-F57A0961F52B}"/>
              </a:ext>
            </a:extLst>
          </p:cNvPr>
          <p:cNvSpPr txBox="1"/>
          <p:nvPr/>
        </p:nvSpPr>
        <p:spPr>
          <a:xfrm>
            <a:off x="10113831" y="4959927"/>
            <a:ext cx="1752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8080"/>
                </a:solidFill>
              </a:rPr>
              <a:t>23 de Agosto 2018</a:t>
            </a:r>
            <a:endParaRPr lang="pt-BR" sz="1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Potencial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de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investimentos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de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infraestrutura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logística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–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importância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ferroviária</a:t>
            </a:r>
            <a:endParaRPr lang="en-US" sz="2400" b="1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"/>
          <a:stretch>
            <a:fillRect/>
          </a:stretch>
        </p:blipFill>
        <p:spPr bwMode="auto">
          <a:xfrm>
            <a:off x="5164386" y="1330470"/>
            <a:ext cx="7003170" cy="462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F5F3E5-F284-43FA-A54E-3F14C612D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99" y="1330470"/>
            <a:ext cx="3656512" cy="48070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, texto&#10;&#10;Descrição gerada com muito alta confianç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DAE1B7D-2DD3-4AA8-A440-8D92F031247C}"/>
              </a:ext>
            </a:extLst>
          </p:cNvPr>
          <p:cNvSpPr txBox="1"/>
          <p:nvPr/>
        </p:nvSpPr>
        <p:spPr>
          <a:xfrm>
            <a:off x="7352966" y="5278179"/>
            <a:ext cx="4390200" cy="86081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BR" sz="1399" b="1" dirty="0"/>
              <a:t>Ferrovias</a:t>
            </a:r>
            <a:r>
              <a:rPr lang="pt-BR" sz="1199" b="1" dirty="0"/>
              <a:t>:</a:t>
            </a:r>
          </a:p>
          <a:p>
            <a:pPr marL="177711" indent="-177711">
              <a:buFont typeface="Wingdings" pitchFamily="2" charset="2"/>
              <a:buChar char="ü"/>
            </a:pPr>
            <a:r>
              <a:rPr lang="pt-BR" sz="1199" b="1" dirty="0" err="1"/>
              <a:t>Ferrogrão</a:t>
            </a:r>
            <a:r>
              <a:rPr lang="pt-BR" sz="1199" dirty="0"/>
              <a:t> - extensão aproximada: 1500 Km</a:t>
            </a:r>
          </a:p>
          <a:p>
            <a:pPr marL="177711" indent="-177711">
              <a:buFont typeface="Wingdings" pitchFamily="2" charset="2"/>
              <a:buChar char="ü"/>
            </a:pPr>
            <a:r>
              <a:rPr lang="pt-BR" sz="1199" b="1" dirty="0"/>
              <a:t>Norte – Sul </a:t>
            </a:r>
            <a:r>
              <a:rPr lang="pt-BR" sz="1199" dirty="0"/>
              <a:t>(porção Norte) - extensão aproximada: 700 Km</a:t>
            </a:r>
          </a:p>
          <a:p>
            <a:pPr marL="177711" indent="-177711">
              <a:buFont typeface="Wingdings" pitchFamily="2" charset="2"/>
              <a:buChar char="ü"/>
            </a:pPr>
            <a:r>
              <a:rPr lang="pt-BR" sz="1199" b="1" dirty="0" err="1"/>
              <a:t>Transnordestina</a:t>
            </a:r>
            <a:r>
              <a:rPr lang="pt-BR" sz="1199" b="1" dirty="0"/>
              <a:t> – </a:t>
            </a:r>
            <a:r>
              <a:rPr lang="pt-BR" sz="1199" dirty="0"/>
              <a:t>extensão aproximada: 1.100 Km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6388" y="622150"/>
            <a:ext cx="913924" cy="9139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799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BENEFÍCIOS DE FERROVIAS MODERNIZADAS – CORREDOR DE UTILIDADES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8B328FE-DD7B-440E-A88F-A410B3EF7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" y="6359235"/>
            <a:ext cx="1271786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Ferrogrão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–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características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em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destaque</a:t>
            </a:r>
            <a:endParaRPr lang="en-US" sz="2400" b="1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900964C-4167-4E7D-9D6D-080278580393}"/>
              </a:ext>
            </a:extLst>
          </p:cNvPr>
          <p:cNvSpPr txBox="1"/>
          <p:nvPr/>
        </p:nvSpPr>
        <p:spPr>
          <a:xfrm>
            <a:off x="3626662" y="1528450"/>
            <a:ext cx="8448541" cy="480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8080"/>
                </a:solidFill>
              </a:rPr>
              <a:t>Observa-se diferença significativa nas  dimensões territoriais entre as cidades localizadas no estados de Mato Grosso e Pará:</a:t>
            </a:r>
          </a:p>
          <a:p>
            <a:endParaRPr lang="pt-BR" sz="2400" b="1" dirty="0">
              <a:solidFill>
                <a:srgbClr val="008080"/>
              </a:solidFill>
            </a:endParaRPr>
          </a:p>
          <a:p>
            <a:pPr marL="342729" indent="-342729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8080"/>
                </a:solidFill>
              </a:rPr>
              <a:t>No MT as áreas urbanas (sedes dos municípios) estão mais próximas formando uma malha mais coesa e a ferrovia atinge maior número de cidades e habitantes</a:t>
            </a:r>
          </a:p>
          <a:p>
            <a:pPr marL="342729" indent="-34272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8080"/>
              </a:solidFill>
            </a:endParaRPr>
          </a:p>
          <a:p>
            <a:pPr marL="342729" indent="-342729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8080"/>
                </a:solidFill>
              </a:rPr>
              <a:t>No PA a malha das cidades se apresenta mais aberta e as cidades em menor número</a:t>
            </a:r>
          </a:p>
          <a:p>
            <a:pPr marL="342729" indent="-342729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8080"/>
              </a:solidFill>
            </a:endParaRPr>
          </a:p>
          <a:p>
            <a:pPr marL="342729" indent="-342729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8080"/>
                </a:solidFill>
              </a:rPr>
              <a:t>Em ambas as regiões a agropecuária se destaca como atividade econômica</a:t>
            </a:r>
          </a:p>
          <a:p>
            <a:endParaRPr lang="pt-BR" sz="1799" dirty="0"/>
          </a:p>
        </p:txBody>
      </p:sp>
      <p:pic>
        <p:nvPicPr>
          <p:cNvPr id="4" name="Imagem 3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DCB0B01-2E97-4139-9EE5-B5C23C704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5"/>
          <a:stretch/>
        </p:blipFill>
        <p:spPr>
          <a:xfrm>
            <a:off x="518286" y="1441036"/>
            <a:ext cx="2910023" cy="53277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FEE70AB-51C3-43F7-A5A0-ABF4CA21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0" y="6426089"/>
            <a:ext cx="990600" cy="3331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Trasnordestina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–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características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em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destaque</a:t>
            </a:r>
            <a:endParaRPr lang="en-US" sz="2400" b="1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D8757FC-4337-4FD7-8230-ECC9B932D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2" y="1523780"/>
            <a:ext cx="6260806" cy="30949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75C31D-8C42-4FD3-A0EE-A9DAFACA0BCB}"/>
              </a:ext>
            </a:extLst>
          </p:cNvPr>
          <p:cNvSpPr txBox="1"/>
          <p:nvPr/>
        </p:nvSpPr>
        <p:spPr>
          <a:xfrm>
            <a:off x="6779720" y="1403736"/>
            <a:ext cx="5040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8080"/>
                </a:solidFill>
              </a:rPr>
              <a:t>Embora haja predominância de cidades com até 20.000 </a:t>
            </a:r>
            <a:r>
              <a:rPr lang="pt-BR" sz="2400" dirty="0" err="1">
                <a:solidFill>
                  <a:srgbClr val="008080"/>
                </a:solidFill>
              </a:rPr>
              <a:t>hab</a:t>
            </a:r>
            <a:r>
              <a:rPr lang="pt-BR" sz="2400" dirty="0">
                <a:solidFill>
                  <a:srgbClr val="008080"/>
                </a:solidFill>
              </a:rPr>
              <a:t>, o número de cidades com até 50.000 é significativo e representa 21% do total.</a:t>
            </a:r>
          </a:p>
          <a:p>
            <a:endParaRPr lang="pt-BR" sz="2400" dirty="0">
              <a:solidFill>
                <a:srgbClr val="008080"/>
              </a:solidFill>
            </a:endParaRPr>
          </a:p>
          <a:p>
            <a:r>
              <a:rPr lang="pt-BR" sz="2400" dirty="0">
                <a:solidFill>
                  <a:srgbClr val="008080"/>
                </a:solidFill>
              </a:rPr>
              <a:t>As regiões atravessadas pela Ferrovia </a:t>
            </a:r>
            <a:r>
              <a:rPr lang="pt-BR" sz="2400" dirty="0" err="1">
                <a:solidFill>
                  <a:srgbClr val="008080"/>
                </a:solidFill>
              </a:rPr>
              <a:t>Transnordestina</a:t>
            </a:r>
            <a:r>
              <a:rPr lang="pt-BR" sz="2400" dirty="0">
                <a:solidFill>
                  <a:srgbClr val="008080"/>
                </a:solidFill>
              </a:rPr>
              <a:t> apresentam malha composta por cidades de dimensões relativamente uniformes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00964C-4167-4E7D-9D6D-080278580393}"/>
              </a:ext>
            </a:extLst>
          </p:cNvPr>
          <p:cNvSpPr txBox="1"/>
          <p:nvPr/>
        </p:nvSpPr>
        <p:spPr>
          <a:xfrm>
            <a:off x="0" y="4954417"/>
            <a:ext cx="1180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29" indent="-342729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8080"/>
                </a:solidFill>
              </a:rPr>
              <a:t>As densidades populacionais nas cidades de menores dimensões (menos de 10.000 </a:t>
            </a:r>
            <a:r>
              <a:rPr lang="pt-BR" sz="2000" dirty="0" err="1">
                <a:solidFill>
                  <a:srgbClr val="008080"/>
                </a:solidFill>
              </a:rPr>
              <a:t>hab</a:t>
            </a:r>
            <a:r>
              <a:rPr lang="pt-BR" sz="2000" dirty="0">
                <a:solidFill>
                  <a:srgbClr val="008080"/>
                </a:solidFill>
              </a:rPr>
              <a:t>)  são muito baixas e os núcleos urbanos bastante pequenos indicando grande rarefação dos habitantes (espalhamento pelas zonas rurais)</a:t>
            </a:r>
          </a:p>
          <a:p>
            <a:pPr marL="342729" indent="-342729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8080"/>
                </a:solidFill>
              </a:rPr>
              <a:t>A Ferrovia tem uma área de atendimento melhor distribuída (atinge maior número de cidades e habitantes)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8C1005-EAE4-4313-A625-E142DF45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563" y="4218024"/>
            <a:ext cx="990600" cy="3331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08080"/>
                </a:solidFill>
                <a:latin typeface="+mn-lt"/>
              </a:rPr>
              <a:t>Norte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Sul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Tramo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Norte –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características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em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destaque</a:t>
            </a:r>
            <a:br>
              <a:rPr lang="en-US" dirty="0"/>
            </a:br>
            <a:r>
              <a:rPr lang="en-US" sz="1799" dirty="0" err="1">
                <a:solidFill>
                  <a:srgbClr val="008080"/>
                </a:solidFill>
                <a:latin typeface="+mn-lt"/>
              </a:rPr>
              <a:t>Estudo</a:t>
            </a:r>
            <a:r>
              <a:rPr lang="en-US" sz="1799" dirty="0">
                <a:solidFill>
                  <a:srgbClr val="008080"/>
                </a:solidFill>
                <a:latin typeface="+mn-lt"/>
              </a:rPr>
              <a:t> de </a:t>
            </a:r>
            <a:r>
              <a:rPr lang="en-US" sz="1799" dirty="0" err="1">
                <a:solidFill>
                  <a:srgbClr val="008080"/>
                </a:solidFill>
                <a:latin typeface="+mn-lt"/>
              </a:rPr>
              <a:t>Caso</a:t>
            </a:r>
            <a:endParaRPr lang="en-US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9D5A2D-B05A-46A2-A6D8-D34D3B78D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6" y="1696128"/>
            <a:ext cx="5644377" cy="464209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E35C48-D2A0-4385-9ABA-F0AF82FA3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2" y="1696128"/>
            <a:ext cx="5644377" cy="464209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756959" y="1696128"/>
            <a:ext cx="2082240" cy="461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99" b="1" dirty="0">
                <a:solidFill>
                  <a:schemeClr val="bg1"/>
                </a:solidFill>
              </a:rPr>
              <a:t>Potenciais em termos de porte populacional e ...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165372E-858B-463E-8664-6D0D79110CF0}"/>
              </a:ext>
            </a:extLst>
          </p:cNvPr>
          <p:cNvSpPr txBox="1"/>
          <p:nvPr/>
        </p:nvSpPr>
        <p:spPr>
          <a:xfrm>
            <a:off x="9514600" y="1696128"/>
            <a:ext cx="2482984" cy="64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99" b="1" dirty="0">
                <a:solidFill>
                  <a:schemeClr val="bg1"/>
                </a:solidFill>
              </a:rPr>
              <a:t>...em termos de melhoria de condições de desenvolvimento socioeconômico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14DEA8C-9AFC-41B2-8C4D-7692B58C2413}"/>
              </a:ext>
            </a:extLst>
          </p:cNvPr>
          <p:cNvSpPr txBox="1"/>
          <p:nvPr/>
        </p:nvSpPr>
        <p:spPr>
          <a:xfrm>
            <a:off x="194822" y="6035834"/>
            <a:ext cx="1439006" cy="338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BR" sz="1599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População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734707-E9E5-49E9-B52C-AD333EEB0FF7}"/>
              </a:ext>
            </a:extLst>
          </p:cNvPr>
          <p:cNvSpPr txBox="1"/>
          <p:nvPr/>
        </p:nvSpPr>
        <p:spPr>
          <a:xfrm>
            <a:off x="6350923" y="6035834"/>
            <a:ext cx="2875795" cy="3383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BR" sz="1599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Valor adicionado bruto total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94F2D56-5D73-4222-A707-AB585A3E3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213" y="6076105"/>
            <a:ext cx="684278" cy="2301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DB3CED-3D1E-4F3B-9115-627EFFFDF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118" y="6071645"/>
            <a:ext cx="684278" cy="230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Benefícios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promovidos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por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utilidades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(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energia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e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telecomunicações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) </a:t>
            </a:r>
            <a:br>
              <a:rPr lang="en-US" sz="2400" b="1" dirty="0">
                <a:solidFill>
                  <a:srgbClr val="008080"/>
                </a:solidFill>
                <a:latin typeface="+mn-lt"/>
              </a:rPr>
            </a:br>
            <a:r>
              <a:rPr lang="en-US" sz="1800" dirty="0" err="1">
                <a:solidFill>
                  <a:srgbClr val="008080"/>
                </a:solidFill>
                <a:latin typeface="+mn-lt"/>
              </a:rPr>
              <a:t>Valoração</a:t>
            </a:r>
            <a:endParaRPr lang="en-US" sz="2400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D5CDB4-C063-4AD0-8001-5167E445D2B8}"/>
              </a:ext>
            </a:extLst>
          </p:cNvPr>
          <p:cNvSpPr txBox="1"/>
          <p:nvPr/>
        </p:nvSpPr>
        <p:spPr>
          <a:xfrm>
            <a:off x="626241" y="2640068"/>
            <a:ext cx="2046482" cy="553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Energia e</a:t>
            </a:r>
          </a:p>
          <a:p>
            <a:pPr algn="ctr"/>
            <a:r>
              <a:rPr lang="pt-BR" sz="1799" b="1" dirty="0">
                <a:solidFill>
                  <a:schemeClr val="bg1"/>
                </a:solidFill>
              </a:rPr>
              <a:t>Telecomunicações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8DBAFB-DB36-4DA8-A602-73266B095D19}"/>
              </a:ext>
            </a:extLst>
          </p:cNvPr>
          <p:cNvSpPr txBox="1"/>
          <p:nvPr/>
        </p:nvSpPr>
        <p:spPr>
          <a:xfrm>
            <a:off x="6737153" y="1858416"/>
            <a:ext cx="3155324" cy="922849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bem estar</a:t>
            </a:r>
          </a:p>
          <a:p>
            <a:pPr algn="ctr"/>
            <a:r>
              <a:rPr lang="pt-BR" sz="1799" b="1" dirty="0">
                <a:solidFill>
                  <a:schemeClr val="bg1"/>
                </a:solidFill>
              </a:rPr>
              <a:t>conforto</a:t>
            </a:r>
          </a:p>
          <a:p>
            <a:pPr algn="ctr"/>
            <a:r>
              <a:rPr lang="pt-BR" sz="1799" b="1" dirty="0">
                <a:solidFill>
                  <a:schemeClr val="bg1"/>
                </a:solidFill>
              </a:rPr>
              <a:t>segurança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485A6B-B3E6-46C0-BF00-23E972D3B498}"/>
              </a:ext>
            </a:extLst>
          </p:cNvPr>
          <p:cNvSpPr txBox="1"/>
          <p:nvPr/>
        </p:nvSpPr>
        <p:spPr>
          <a:xfrm>
            <a:off x="6737153" y="2997177"/>
            <a:ext cx="3155324" cy="645738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desenvolvimento econômico</a:t>
            </a:r>
          </a:p>
          <a:p>
            <a:pPr algn="ctr"/>
            <a:r>
              <a:rPr lang="pt-BR" sz="1799" b="1" dirty="0">
                <a:solidFill>
                  <a:schemeClr val="bg1"/>
                </a:solidFill>
              </a:rPr>
              <a:t>desenvolvimento social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8AC183-5C98-4830-8C39-0B3E22DD4B5C}"/>
              </a:ext>
            </a:extLst>
          </p:cNvPr>
          <p:cNvSpPr txBox="1"/>
          <p:nvPr/>
        </p:nvSpPr>
        <p:spPr>
          <a:xfrm>
            <a:off x="2855374" y="2728206"/>
            <a:ext cx="3155324" cy="3691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Valores tangíveis</a:t>
            </a:r>
          </a:p>
        </p:txBody>
      </p:sp>
      <p:sp>
        <p:nvSpPr>
          <p:cNvPr id="7" name="Seta: para a Direita 10">
            <a:extLst>
              <a:ext uri="{FF2B5EF4-FFF2-40B4-BE49-F238E27FC236}">
                <a16:creationId xmlns:a16="http://schemas.microsoft.com/office/drawing/2014/main" id="{801ED7AA-D905-44E6-9BE3-BD4515772EF4}"/>
              </a:ext>
            </a:extLst>
          </p:cNvPr>
          <p:cNvSpPr/>
          <p:nvPr/>
        </p:nvSpPr>
        <p:spPr>
          <a:xfrm>
            <a:off x="6010698" y="2289079"/>
            <a:ext cx="577516" cy="265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99">
              <a:solidFill>
                <a:schemeClr val="bg1"/>
              </a:solidFill>
            </a:endParaRPr>
          </a:p>
        </p:txBody>
      </p:sp>
      <p:sp>
        <p:nvSpPr>
          <p:cNvPr id="8" name="Seta: para a Direita 11">
            <a:extLst>
              <a:ext uri="{FF2B5EF4-FFF2-40B4-BE49-F238E27FC236}">
                <a16:creationId xmlns:a16="http://schemas.microsoft.com/office/drawing/2014/main" id="{88CD261C-D188-4DE2-9483-A828D2C032CB}"/>
              </a:ext>
            </a:extLst>
          </p:cNvPr>
          <p:cNvSpPr/>
          <p:nvPr/>
        </p:nvSpPr>
        <p:spPr>
          <a:xfrm>
            <a:off x="6010698" y="3440288"/>
            <a:ext cx="577516" cy="265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99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8DBAFB-DB36-4DA8-A602-73266B095D19}"/>
              </a:ext>
            </a:extLst>
          </p:cNvPr>
          <p:cNvSpPr txBox="1"/>
          <p:nvPr/>
        </p:nvSpPr>
        <p:spPr>
          <a:xfrm>
            <a:off x="4296737" y="4905079"/>
            <a:ext cx="1835044" cy="64599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valores</a:t>
            </a:r>
          </a:p>
          <a:p>
            <a:pPr algn="ctr"/>
            <a:r>
              <a:rPr lang="pt-BR" sz="1799" b="1" dirty="0">
                <a:solidFill>
                  <a:schemeClr val="bg1"/>
                </a:solidFill>
              </a:rPr>
              <a:t> agregados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E485A6B-B3E6-46C0-BF00-23E972D3B498}"/>
              </a:ext>
            </a:extLst>
          </p:cNvPr>
          <p:cNvSpPr txBox="1"/>
          <p:nvPr/>
        </p:nvSpPr>
        <p:spPr>
          <a:xfrm>
            <a:off x="7682817" y="4482347"/>
            <a:ext cx="2047694" cy="369140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social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105406C-F54F-467E-987A-9FE2D377FA4E}"/>
              </a:ext>
            </a:extLst>
          </p:cNvPr>
          <p:cNvSpPr txBox="1"/>
          <p:nvPr/>
        </p:nvSpPr>
        <p:spPr>
          <a:xfrm>
            <a:off x="7682817" y="5691428"/>
            <a:ext cx="2047694" cy="369140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econômico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9424A8-5FBF-4010-A39D-5152DB7263E0}"/>
              </a:ext>
            </a:extLst>
          </p:cNvPr>
          <p:cNvSpPr txBox="1">
            <a:spLocks/>
          </p:cNvSpPr>
          <p:nvPr/>
        </p:nvSpPr>
        <p:spPr>
          <a:xfrm>
            <a:off x="711806" y="4851487"/>
            <a:ext cx="2806538" cy="92246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Infraestrutura: energia / telecomunicações</a:t>
            </a:r>
          </a:p>
          <a:p>
            <a:pPr algn="ctr"/>
            <a:endParaRPr lang="pt-BR" sz="1799" b="1" dirty="0">
              <a:solidFill>
                <a:schemeClr val="bg1"/>
              </a:solidFill>
            </a:endParaRPr>
          </a:p>
        </p:txBody>
      </p:sp>
      <p:cxnSp>
        <p:nvCxnSpPr>
          <p:cNvPr id="13" name="Conector: Angulado 15">
            <a:extLst>
              <a:ext uri="{FF2B5EF4-FFF2-40B4-BE49-F238E27FC236}">
                <a16:creationId xmlns:a16="http://schemas.microsoft.com/office/drawing/2014/main" id="{F59A0F30-5782-43CC-A8DE-38C11C1BC6D3}"/>
              </a:ext>
            </a:extLst>
          </p:cNvPr>
          <p:cNvCxnSpPr>
            <a:cxnSpLocks/>
          </p:cNvCxnSpPr>
          <p:nvPr/>
        </p:nvCxnSpPr>
        <p:spPr>
          <a:xfrm flipV="1">
            <a:off x="6856319" y="4651442"/>
            <a:ext cx="826498" cy="603208"/>
          </a:xfrm>
          <a:prstGeom prst="bentConnector3">
            <a:avLst>
              <a:gd name="adj1" fmla="val 2138"/>
            </a:avLst>
          </a:prstGeom>
          <a:ln w="508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Angulado 21">
            <a:extLst>
              <a:ext uri="{FF2B5EF4-FFF2-40B4-BE49-F238E27FC236}">
                <a16:creationId xmlns:a16="http://schemas.microsoft.com/office/drawing/2014/main" id="{B989F08E-3E40-41AC-AFEE-52FCE7B7EB0D}"/>
              </a:ext>
            </a:extLst>
          </p:cNvPr>
          <p:cNvCxnSpPr>
            <a:cxnSpLocks/>
          </p:cNvCxnSpPr>
          <p:nvPr/>
        </p:nvCxnSpPr>
        <p:spPr>
          <a:xfrm>
            <a:off x="6856319" y="5228261"/>
            <a:ext cx="826498" cy="647737"/>
          </a:xfrm>
          <a:prstGeom prst="bentConnector3">
            <a:avLst>
              <a:gd name="adj1" fmla="val 3788"/>
            </a:avLst>
          </a:prstGeom>
          <a:ln w="508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ta: para a Direita 28">
            <a:extLst>
              <a:ext uri="{FF2B5EF4-FFF2-40B4-BE49-F238E27FC236}">
                <a16:creationId xmlns:a16="http://schemas.microsoft.com/office/drawing/2014/main" id="{E3F6D7EE-4A4D-4D85-8959-4A309273076F}"/>
              </a:ext>
            </a:extLst>
          </p:cNvPr>
          <p:cNvSpPr/>
          <p:nvPr/>
        </p:nvSpPr>
        <p:spPr>
          <a:xfrm>
            <a:off x="3700996" y="4974255"/>
            <a:ext cx="492241" cy="46368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99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61782F0-3D28-4DD4-858C-2D792B02A319}"/>
              </a:ext>
            </a:extLst>
          </p:cNvPr>
          <p:cNvSpPr txBox="1"/>
          <p:nvPr/>
        </p:nvSpPr>
        <p:spPr>
          <a:xfrm>
            <a:off x="9838468" y="4942121"/>
            <a:ext cx="2245577" cy="64599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desenvolvimento</a:t>
            </a:r>
          </a:p>
          <a:p>
            <a:pPr algn="ctr"/>
            <a:r>
              <a:rPr lang="pt-BR" sz="1799" b="1" dirty="0">
                <a:solidFill>
                  <a:schemeClr val="bg1"/>
                </a:solidFill>
              </a:rPr>
              <a:t>integrado</a:t>
            </a:r>
          </a:p>
        </p:txBody>
      </p:sp>
      <p:sp>
        <p:nvSpPr>
          <p:cNvPr id="17" name="Seta: para a Direita 30">
            <a:extLst>
              <a:ext uri="{FF2B5EF4-FFF2-40B4-BE49-F238E27FC236}">
                <a16:creationId xmlns:a16="http://schemas.microsoft.com/office/drawing/2014/main" id="{744CA3EC-361C-4C79-A904-06763FABBFC4}"/>
              </a:ext>
            </a:extLst>
          </p:cNvPr>
          <p:cNvSpPr/>
          <p:nvPr/>
        </p:nvSpPr>
        <p:spPr>
          <a:xfrm>
            <a:off x="6181796" y="4974255"/>
            <a:ext cx="3656671" cy="46368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99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Benefícios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promovidos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por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utilidades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(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energia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e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telecomunicações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) </a:t>
            </a:r>
            <a:br>
              <a:rPr lang="en-US" sz="2400" b="1" dirty="0">
                <a:solidFill>
                  <a:srgbClr val="008080"/>
                </a:solidFill>
                <a:latin typeface="+mn-lt"/>
              </a:rPr>
            </a:br>
            <a:r>
              <a:rPr lang="en-US" sz="1800" dirty="0" err="1">
                <a:solidFill>
                  <a:srgbClr val="008080"/>
                </a:solidFill>
                <a:latin typeface="+mn-lt"/>
              </a:rPr>
              <a:t>Responsabilidade</a:t>
            </a:r>
            <a:r>
              <a:rPr lang="en-US" sz="1800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8080"/>
                </a:solidFill>
                <a:latin typeface="+mn-lt"/>
              </a:rPr>
              <a:t>na</a:t>
            </a:r>
            <a:r>
              <a:rPr lang="en-US" sz="1800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008080"/>
                </a:solidFill>
                <a:latin typeface="+mn-lt"/>
              </a:rPr>
              <a:t>soberania</a:t>
            </a:r>
            <a:r>
              <a:rPr lang="en-US" sz="1800" dirty="0">
                <a:solidFill>
                  <a:srgbClr val="008080"/>
                </a:solidFill>
                <a:latin typeface="+mn-lt"/>
              </a:rPr>
              <a:t> do </a:t>
            </a:r>
            <a:r>
              <a:rPr lang="en-US" sz="1800" dirty="0" err="1">
                <a:solidFill>
                  <a:srgbClr val="008080"/>
                </a:solidFill>
                <a:latin typeface="+mn-lt"/>
              </a:rPr>
              <a:t>país</a:t>
            </a:r>
            <a:endParaRPr lang="en-US" sz="2400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68DBAFB-DB36-4DA8-A602-73266B095D19}"/>
              </a:ext>
            </a:extLst>
          </p:cNvPr>
          <p:cNvSpPr txBox="1"/>
          <p:nvPr/>
        </p:nvSpPr>
        <p:spPr>
          <a:xfrm>
            <a:off x="2726476" y="3713400"/>
            <a:ext cx="2338874" cy="58447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99" b="1" dirty="0">
                <a:solidFill>
                  <a:schemeClr val="bg1"/>
                </a:solidFill>
              </a:rPr>
              <a:t>caracterizar demandas e potencialidades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9424A8-5FBF-4010-A39D-5152DB7263E0}"/>
              </a:ext>
            </a:extLst>
          </p:cNvPr>
          <p:cNvSpPr txBox="1"/>
          <p:nvPr/>
        </p:nvSpPr>
        <p:spPr>
          <a:xfrm>
            <a:off x="124332" y="3682637"/>
            <a:ext cx="1880902" cy="645995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799" b="1" dirty="0">
                <a:solidFill>
                  <a:schemeClr val="bg1"/>
                </a:solidFill>
              </a:rPr>
              <a:t>Energia e telecomunicações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9069D2-4A9B-43B8-BBAA-E10C920358F8}"/>
              </a:ext>
            </a:extLst>
          </p:cNvPr>
          <p:cNvSpPr txBox="1"/>
          <p:nvPr/>
        </p:nvSpPr>
        <p:spPr>
          <a:xfrm>
            <a:off x="5873773" y="1636352"/>
            <a:ext cx="5390148" cy="219945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99" b="1" u="sng" dirty="0">
                <a:solidFill>
                  <a:schemeClr val="bg1"/>
                </a:solidFill>
              </a:rPr>
              <a:t>OPERAÇÕES REMOTAS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“Alfabetização digital”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Ensino à distância (EAD)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Vídeo conferência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Tratamentos de saúde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Monitoramento  de atividades em áreas rurais e de impactos ambientais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D51736-C954-4589-B450-4DD923171CA4}"/>
              </a:ext>
            </a:extLst>
          </p:cNvPr>
          <p:cNvSpPr txBox="1"/>
          <p:nvPr/>
        </p:nvSpPr>
        <p:spPr>
          <a:xfrm>
            <a:off x="5873773" y="3976264"/>
            <a:ext cx="5390148" cy="2276649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99" b="1" u="sng" dirty="0">
                <a:solidFill>
                  <a:schemeClr val="bg1"/>
                </a:solidFill>
              </a:rPr>
              <a:t>SUPORTE A INFRAESTRUTURA DE CIDADES SUSTENTÁVEIS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Captação, tratamento e distribuição de água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Tratamento de esgotos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Telefonia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Iluminação pública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TV por assinatura</a:t>
            </a:r>
          </a:p>
          <a:p>
            <a:pPr marL="456971" indent="-45697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599" dirty="0">
                <a:solidFill>
                  <a:schemeClr val="bg1"/>
                </a:solidFill>
              </a:rPr>
              <a:t>Máquinas  e equipamentos para agropecuária e indústria</a:t>
            </a:r>
          </a:p>
        </p:txBody>
      </p:sp>
      <p:sp>
        <p:nvSpPr>
          <p:cNvPr id="7" name="Seta: para a Direita 27">
            <a:extLst>
              <a:ext uri="{FF2B5EF4-FFF2-40B4-BE49-F238E27FC236}">
                <a16:creationId xmlns:a16="http://schemas.microsoft.com/office/drawing/2014/main" id="{3636EE28-7C9D-48A2-ADD2-EA13248919C5}"/>
              </a:ext>
            </a:extLst>
          </p:cNvPr>
          <p:cNvSpPr/>
          <p:nvPr/>
        </p:nvSpPr>
        <p:spPr>
          <a:xfrm>
            <a:off x="5163132" y="3754172"/>
            <a:ext cx="492241" cy="46368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  <p:sp>
        <p:nvSpPr>
          <p:cNvPr id="8" name="Seta: para a Direita 28">
            <a:extLst>
              <a:ext uri="{FF2B5EF4-FFF2-40B4-BE49-F238E27FC236}">
                <a16:creationId xmlns:a16="http://schemas.microsoft.com/office/drawing/2014/main" id="{E3F6D7EE-4A4D-4D85-8959-4A309273076F}"/>
              </a:ext>
            </a:extLst>
          </p:cNvPr>
          <p:cNvSpPr/>
          <p:nvPr/>
        </p:nvSpPr>
        <p:spPr>
          <a:xfrm>
            <a:off x="2109540" y="3754172"/>
            <a:ext cx="492241" cy="46368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Infraestrutura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de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Ferrovias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Modernas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–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Impactos</a:t>
            </a:r>
            <a:r>
              <a:rPr lang="en-US" sz="27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700" b="1" dirty="0" err="1">
                <a:solidFill>
                  <a:srgbClr val="008080"/>
                </a:solidFill>
                <a:latin typeface="+mn-lt"/>
              </a:rPr>
              <a:t>Sustentáveis</a:t>
            </a:r>
            <a:br>
              <a:rPr lang="en-US" dirty="0"/>
            </a:br>
            <a:r>
              <a:rPr lang="en-US" sz="1799" b="1" dirty="0" err="1">
                <a:solidFill>
                  <a:srgbClr val="008080"/>
                </a:solidFill>
              </a:rPr>
              <a:t>Oportunidades</a:t>
            </a:r>
            <a:r>
              <a:rPr lang="en-US" sz="1799" b="1" dirty="0">
                <a:solidFill>
                  <a:srgbClr val="008080"/>
                </a:solidFill>
              </a:rPr>
              <a:t> de </a:t>
            </a:r>
            <a:r>
              <a:rPr lang="en-US" sz="1799" b="1" dirty="0" err="1">
                <a:solidFill>
                  <a:srgbClr val="008080"/>
                </a:solidFill>
              </a:rPr>
              <a:t>investimentos</a:t>
            </a:r>
            <a:r>
              <a:rPr lang="en-US" sz="1799" b="1" dirty="0">
                <a:solidFill>
                  <a:srgbClr val="008080"/>
                </a:solidFill>
              </a:rPr>
              <a:t> e </a:t>
            </a:r>
            <a:r>
              <a:rPr lang="en-US" sz="1799" b="1" dirty="0" err="1">
                <a:solidFill>
                  <a:srgbClr val="008080"/>
                </a:solidFill>
              </a:rPr>
              <a:t>crescimentos</a:t>
            </a:r>
            <a:r>
              <a:rPr lang="en-US" sz="1799" b="1" dirty="0">
                <a:solidFill>
                  <a:srgbClr val="008080"/>
                </a:solidFill>
              </a:rPr>
              <a:t> </a:t>
            </a:r>
            <a:r>
              <a:rPr lang="en-US" sz="1799" b="1" dirty="0" err="1">
                <a:solidFill>
                  <a:srgbClr val="008080"/>
                </a:solidFill>
              </a:rPr>
              <a:t>em</a:t>
            </a:r>
            <a:r>
              <a:rPr lang="en-US" sz="1799" b="1" dirty="0">
                <a:solidFill>
                  <a:srgbClr val="008080"/>
                </a:solidFill>
              </a:rPr>
              <a:t> </a:t>
            </a:r>
            <a:r>
              <a:rPr lang="en-US" sz="1799" b="1" dirty="0" err="1">
                <a:solidFill>
                  <a:srgbClr val="008080"/>
                </a:solidFill>
              </a:rPr>
              <a:t>cidades</a:t>
            </a:r>
            <a:r>
              <a:rPr lang="en-US" sz="1799" b="1" dirty="0">
                <a:solidFill>
                  <a:srgbClr val="008080"/>
                </a:solidFill>
              </a:rPr>
              <a:t> – </a:t>
            </a:r>
            <a:r>
              <a:rPr lang="en-US" sz="1799" b="1" dirty="0" err="1">
                <a:solidFill>
                  <a:srgbClr val="008080"/>
                </a:solidFill>
              </a:rPr>
              <a:t>ocupação</a:t>
            </a:r>
            <a:r>
              <a:rPr lang="en-US" sz="1799" b="1" dirty="0">
                <a:solidFill>
                  <a:srgbClr val="008080"/>
                </a:solidFill>
              </a:rPr>
              <a:t> </a:t>
            </a:r>
            <a:r>
              <a:rPr lang="en-US" sz="1799" b="1" dirty="0" err="1">
                <a:solidFill>
                  <a:srgbClr val="008080"/>
                </a:solidFill>
              </a:rPr>
              <a:t>sustentável</a:t>
            </a:r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9CD570-1FE7-4A6D-9954-7B7B0D027ABF}"/>
              </a:ext>
            </a:extLst>
          </p:cNvPr>
          <p:cNvSpPr txBox="1"/>
          <p:nvPr/>
        </p:nvSpPr>
        <p:spPr>
          <a:xfrm>
            <a:off x="4031675" y="3729069"/>
            <a:ext cx="2517497" cy="70751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999" b="1" dirty="0">
                <a:solidFill>
                  <a:schemeClr val="bg1"/>
                </a:solidFill>
              </a:rPr>
              <a:t>Planos estratégicos de âmbito regional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FF0395D-9789-48FD-AF34-71C947839F3B}"/>
              </a:ext>
            </a:extLst>
          </p:cNvPr>
          <p:cNvSpPr txBox="1"/>
          <p:nvPr/>
        </p:nvSpPr>
        <p:spPr>
          <a:xfrm>
            <a:off x="886693" y="2132945"/>
            <a:ext cx="2951213" cy="119970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399" b="1" dirty="0">
                <a:solidFill>
                  <a:schemeClr val="bg1"/>
                </a:solidFill>
              </a:rPr>
              <a:t>Infraestrutura: energia e telecomunicações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15B351-0AE3-43EA-8EA2-C4E557AC54D7}"/>
              </a:ext>
            </a:extLst>
          </p:cNvPr>
          <p:cNvSpPr txBox="1"/>
          <p:nvPr/>
        </p:nvSpPr>
        <p:spPr>
          <a:xfrm>
            <a:off x="886693" y="4901493"/>
            <a:ext cx="2951213" cy="83056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399" b="1" dirty="0">
                <a:solidFill>
                  <a:schemeClr val="bg1"/>
                </a:solidFill>
              </a:rPr>
              <a:t>Desenvolvimento urbano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95EE66-C960-4284-8875-1EDC9070A400}"/>
              </a:ext>
            </a:extLst>
          </p:cNvPr>
          <p:cNvSpPr txBox="1"/>
          <p:nvPr/>
        </p:nvSpPr>
        <p:spPr>
          <a:xfrm>
            <a:off x="6664036" y="3723709"/>
            <a:ext cx="2246260" cy="70751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999" b="1" dirty="0">
                <a:solidFill>
                  <a:schemeClr val="bg1"/>
                </a:solidFill>
              </a:rPr>
              <a:t>Criação/reforço de polaridades</a:t>
            </a:r>
          </a:p>
        </p:txBody>
      </p:sp>
      <p:sp>
        <p:nvSpPr>
          <p:cNvPr id="8" name="Seta: da Esquerda para a Direita 1">
            <a:extLst>
              <a:ext uri="{FF2B5EF4-FFF2-40B4-BE49-F238E27FC236}">
                <a16:creationId xmlns:a16="http://schemas.microsoft.com/office/drawing/2014/main" id="{961F867E-78A2-4706-A2B6-7A251F3085D4}"/>
              </a:ext>
            </a:extLst>
          </p:cNvPr>
          <p:cNvSpPr/>
          <p:nvPr/>
        </p:nvSpPr>
        <p:spPr>
          <a:xfrm rot="16200000">
            <a:off x="1577879" y="3738476"/>
            <a:ext cx="1568841" cy="757187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FFF5D7-B9E6-4539-B8E0-3ECE12704F31}"/>
              </a:ext>
            </a:extLst>
          </p:cNvPr>
          <p:cNvSpPr txBox="1"/>
          <p:nvPr/>
        </p:nvSpPr>
        <p:spPr>
          <a:xfrm>
            <a:off x="9082776" y="1826201"/>
            <a:ext cx="2951213" cy="4430957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599" b="1" dirty="0">
                <a:solidFill>
                  <a:schemeClr val="bg1"/>
                </a:solidFill>
              </a:rPr>
              <a:t>C</a:t>
            </a:r>
            <a:r>
              <a:rPr lang="pt-BR" sz="2799" b="1" dirty="0">
                <a:solidFill>
                  <a:schemeClr val="bg1"/>
                </a:solidFill>
              </a:rPr>
              <a:t>idades melhores:</a:t>
            </a:r>
          </a:p>
          <a:p>
            <a:pPr marL="456971" indent="-456971">
              <a:buFont typeface="Arial" panose="020B0604020202020204" pitchFamily="34" charset="0"/>
              <a:buChar char="•"/>
            </a:pPr>
            <a:r>
              <a:rPr lang="pt-BR" sz="2199" dirty="0">
                <a:solidFill>
                  <a:schemeClr val="bg1"/>
                </a:solidFill>
              </a:rPr>
              <a:t>saúde</a:t>
            </a:r>
          </a:p>
          <a:p>
            <a:pPr marL="456971" indent="-456971">
              <a:buFont typeface="Arial" panose="020B0604020202020204" pitchFamily="34" charset="0"/>
              <a:buChar char="•"/>
            </a:pPr>
            <a:r>
              <a:rPr lang="pt-BR" sz="2199" dirty="0">
                <a:solidFill>
                  <a:schemeClr val="bg1"/>
                </a:solidFill>
              </a:rPr>
              <a:t>educação</a:t>
            </a:r>
          </a:p>
          <a:p>
            <a:pPr marL="456971" indent="-456971">
              <a:buFont typeface="Arial" panose="020B0604020202020204" pitchFamily="34" charset="0"/>
              <a:buChar char="•"/>
            </a:pPr>
            <a:r>
              <a:rPr lang="pt-BR" sz="2199" dirty="0">
                <a:solidFill>
                  <a:schemeClr val="bg1"/>
                </a:solidFill>
              </a:rPr>
              <a:t>convívio social</a:t>
            </a:r>
          </a:p>
          <a:p>
            <a:pPr marL="456971" indent="-456971">
              <a:buFont typeface="Arial" panose="020B0604020202020204" pitchFamily="34" charset="0"/>
              <a:buChar char="•"/>
            </a:pPr>
            <a:r>
              <a:rPr lang="pt-BR" sz="2199" dirty="0">
                <a:solidFill>
                  <a:schemeClr val="bg1"/>
                </a:solidFill>
              </a:rPr>
              <a:t>conectividade</a:t>
            </a:r>
          </a:p>
          <a:p>
            <a:pPr marL="456971" indent="-456971">
              <a:buFont typeface="Arial" panose="020B0604020202020204" pitchFamily="34" charset="0"/>
              <a:buChar char="•"/>
            </a:pPr>
            <a:r>
              <a:rPr lang="pt-BR" sz="2199" dirty="0">
                <a:solidFill>
                  <a:schemeClr val="bg1"/>
                </a:solidFill>
              </a:rPr>
              <a:t>interatividade</a:t>
            </a:r>
          </a:p>
          <a:p>
            <a:pPr marL="456971" indent="-456971">
              <a:buFont typeface="Arial" panose="020B0604020202020204" pitchFamily="34" charset="0"/>
              <a:buChar char="•"/>
            </a:pPr>
            <a:r>
              <a:rPr lang="pt-BR" sz="2199" dirty="0">
                <a:solidFill>
                  <a:schemeClr val="bg1"/>
                </a:solidFill>
              </a:rPr>
              <a:t>geração de oportunidades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UMA CIDADE S</a:t>
            </a:r>
            <a:r>
              <a:rPr lang="pt-BR" sz="2000" b="1" dirty="0">
                <a:solidFill>
                  <a:schemeClr val="bg1"/>
                </a:solidFill>
              </a:rPr>
              <a:t>OCIAL, AMBIENTAL e ECONÔMICAMENTE VIÁVEL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AC0B8-B092-41A0-9B96-F9BDB38D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8080"/>
                </a:solidFill>
                <a:latin typeface="+mn-lt"/>
              </a:rPr>
              <a:t>Obrigado</a:t>
            </a:r>
            <a:r>
              <a:rPr lang="en-US" sz="4000" b="1" dirty="0">
                <a:solidFill>
                  <a:srgbClr val="008080"/>
                </a:solidFill>
                <a:latin typeface="+mn-lt"/>
              </a:rPr>
              <a:t> !</a:t>
            </a:r>
            <a:endParaRPr lang="pt-BR" sz="4000" b="1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3676CFD-2AE9-4AA2-9311-2E1A74C2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743990-46F7-415E-97B8-DE884957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5AC06F3-2544-4CC9-A0A4-0672CA83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A92A55-F08D-489D-B5E5-DA33E0622C04}"/>
              </a:ext>
            </a:extLst>
          </p:cNvPr>
          <p:cNvSpPr txBox="1"/>
          <p:nvPr/>
        </p:nvSpPr>
        <p:spPr>
          <a:xfrm>
            <a:off x="4918364" y="3429000"/>
            <a:ext cx="5536965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Instituto de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Engenharia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/>
              <a:t>Eng. Ricardo </a:t>
            </a:r>
            <a:r>
              <a:rPr lang="en-US" sz="2000" b="1" dirty="0"/>
              <a:t>KENZO</a:t>
            </a:r>
          </a:p>
          <a:p>
            <a:r>
              <a:rPr lang="en-US" sz="1400" dirty="0" err="1"/>
              <a:t>Conselho</a:t>
            </a:r>
            <a:r>
              <a:rPr lang="en-US" sz="1400" dirty="0"/>
              <a:t> </a:t>
            </a:r>
            <a:r>
              <a:rPr lang="en-US" sz="1400" dirty="0" err="1"/>
              <a:t>Deliberativo</a:t>
            </a:r>
            <a:endParaRPr lang="en-US" sz="1400" dirty="0"/>
          </a:p>
          <a:p>
            <a:r>
              <a:rPr lang="en-US" sz="1400" dirty="0" err="1"/>
              <a:t>Conselho</a:t>
            </a:r>
            <a:r>
              <a:rPr lang="en-US" sz="1400" dirty="0"/>
              <a:t> </a:t>
            </a:r>
            <a:r>
              <a:rPr lang="en-US" sz="1400" dirty="0" err="1"/>
              <a:t>Consultivo</a:t>
            </a:r>
            <a:endParaRPr lang="en-US" sz="1400" dirty="0"/>
          </a:p>
          <a:p>
            <a:endParaRPr lang="en-US" dirty="0"/>
          </a:p>
          <a:p>
            <a:r>
              <a:rPr lang="en-US" dirty="0"/>
              <a:t>Email </a:t>
            </a:r>
            <a:r>
              <a:rPr lang="en-US" dirty="0">
                <a:hlinkClick r:id="rId2"/>
              </a:rPr>
              <a:t>ricardo.kenzo@ie.org.br/ricardo.kenzo@gmail.com</a:t>
            </a:r>
            <a:endParaRPr lang="en-US" dirty="0"/>
          </a:p>
          <a:p>
            <a:r>
              <a:rPr lang="en-US" dirty="0" err="1"/>
              <a:t>Fone</a:t>
            </a:r>
            <a:r>
              <a:rPr lang="en-US" dirty="0"/>
              <a:t> +55 11 97458-3079</a:t>
            </a:r>
          </a:p>
          <a:p>
            <a:r>
              <a:rPr lang="en-US" dirty="0"/>
              <a:t>www.institutodeengenharia.org.br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745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  <a:latin typeface="+mn-lt"/>
              </a:rPr>
              <a:t>Contexto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</a:rPr>
              <a:t>O Instituto de Engenharia analisou e discutiu, durante mais de um ano, coordenando através de um grupo interno, a participação de diversas entidades e consultores, propostas para um novo projeto nacional de desenvolvimento.</a:t>
            </a:r>
          </a:p>
          <a:p>
            <a:endParaRPr lang="pt-BR" sz="2400" b="1" dirty="0">
              <a:solidFill>
                <a:srgbClr val="008080"/>
              </a:solidFill>
            </a:endParaRPr>
          </a:p>
          <a:p>
            <a:r>
              <a:rPr lang="pt-BR" sz="2400" b="1" dirty="0">
                <a:solidFill>
                  <a:srgbClr val="008080"/>
                </a:solidFill>
              </a:rPr>
              <a:t>Teve como ponto de partida a expansão produtiva e territorial do agronegócio que – seguindo o cerrado brasileiro – se orientou em direção norte desbravando território acima do paralelo 16.</a:t>
            </a:r>
          </a:p>
        </p:txBody>
      </p:sp>
    </p:spTree>
    <p:extLst>
      <p:ext uri="{BB962C8B-B14F-4D97-AF65-F5344CB8AC3E}">
        <p14:creationId xmlns:p14="http://schemas.microsoft.com/office/powerpoint/2010/main" val="322240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  <a:latin typeface="+mn-lt"/>
              </a:rPr>
              <a:t>Cerrado brasileiro e ocupação pela soja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0581" y="1700214"/>
            <a:ext cx="4627346" cy="413022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E6F3212-17D0-4F17-95EC-8B9B9867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862137"/>
            <a:ext cx="5995987" cy="43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5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  <a:latin typeface="+mn-lt"/>
              </a:rPr>
              <a:t>Paralelo 16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6A7114A-1A4F-4E71-82AC-3E65AED30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400" y="1900238"/>
            <a:ext cx="3187400" cy="29099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33BF1A-08BB-4F56-AE9B-ECC9F223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2" y="1974046"/>
            <a:ext cx="4320475" cy="30605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5C22A7-F83A-4BDF-800C-2ECA7CC44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28" y="1974046"/>
            <a:ext cx="3547816" cy="29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3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  <a:latin typeface="+mn-lt"/>
              </a:rPr>
              <a:t>Rotas de escoamento 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</a:rPr>
              <a:t>Essa nova ocupação pela produção agropecuária requer a implantação de uma </a:t>
            </a:r>
            <a:r>
              <a:rPr lang="pt-BR" sz="2400" b="1" u="sng" dirty="0">
                <a:solidFill>
                  <a:srgbClr val="008080"/>
                </a:solidFill>
              </a:rPr>
              <a:t>infraestrutura logística</a:t>
            </a:r>
            <a:r>
              <a:rPr lang="pt-BR" sz="2400" b="1" dirty="0">
                <a:solidFill>
                  <a:srgbClr val="008080"/>
                </a:solidFill>
              </a:rPr>
              <a:t>, para o seu escoamento alternativo pelo norte do país. </a:t>
            </a:r>
          </a:p>
          <a:p>
            <a:r>
              <a:rPr lang="pt-BR" sz="2400" b="1" dirty="0">
                <a:solidFill>
                  <a:srgbClr val="008080"/>
                </a:solidFill>
              </a:rPr>
              <a:t>Concluiu o Instituto de Engenharia que essa infraestrutura logística deve integrar um sistema </a:t>
            </a:r>
            <a:r>
              <a:rPr lang="pt-BR" sz="2400" b="1" dirty="0" err="1">
                <a:solidFill>
                  <a:srgbClr val="008080"/>
                </a:solidFill>
              </a:rPr>
              <a:t>multi-modal</a:t>
            </a:r>
            <a:r>
              <a:rPr lang="pt-BR" sz="2400" b="1" dirty="0">
                <a:solidFill>
                  <a:srgbClr val="008080"/>
                </a:solidFill>
              </a:rPr>
              <a:t> de transportes.</a:t>
            </a:r>
          </a:p>
          <a:p>
            <a:endParaRPr lang="pt-BR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241145" y="2005734"/>
            <a:ext cx="3704580" cy="37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6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D2C31-A52A-4C9F-803C-52872F62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Publicações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dos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Estudos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Realizados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pelo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IE 2018</a:t>
            </a:r>
            <a:endParaRPr lang="pt-BR" sz="2400" b="1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9AD96C-3822-42F6-AA4C-71A126DB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39872D-4F37-42D9-9A3C-1F0C22AC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5FB1C2-1E6C-45C9-8D2C-76F6112C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F7D79D0-C756-4E75-89A6-39F36DAEE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730" y="1890424"/>
            <a:ext cx="3005846" cy="41563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4BDB339-8841-475E-A538-2C519DF54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34" y="1890424"/>
            <a:ext cx="3050616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8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  <a:latin typeface="+mn-lt"/>
              </a:rPr>
              <a:t>Rotas para o futuro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</a:rPr>
              <a:t>A visão de “Rotas para o Futuro”, considerando as diversas rotas para o escoamento da produção acima do paralelo 16 pelo norte. </a:t>
            </a:r>
          </a:p>
          <a:p>
            <a:r>
              <a:rPr lang="pt-BR" sz="2400" b="1" dirty="0">
                <a:solidFill>
                  <a:srgbClr val="008080"/>
                </a:solidFill>
              </a:rPr>
              <a:t>A implantação das rotas amazônicas já estão definidas.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64036" y="1825625"/>
            <a:ext cx="4287982" cy="32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42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  <a:latin typeface="+mn-lt"/>
              </a:rPr>
              <a:t>Rota priorizada</a:t>
            </a: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solidFill>
                  <a:srgbClr val="008080"/>
                </a:solidFill>
              </a:rPr>
              <a:t>Desse conjunto, o Instituto de Engenharia focou a rota estruturada pela </a:t>
            </a:r>
            <a:r>
              <a:rPr lang="pt-BR" sz="2400" b="1" u="sng" dirty="0">
                <a:solidFill>
                  <a:srgbClr val="008080"/>
                </a:solidFill>
              </a:rPr>
              <a:t>ferrovia norte-sul</a:t>
            </a:r>
            <a:r>
              <a:rPr lang="pt-BR" sz="2400" b="1" dirty="0">
                <a:solidFill>
                  <a:srgbClr val="008080"/>
                </a:solidFill>
              </a:rPr>
              <a:t>, com a proposição de implantação de empreendimentos específicos. </a:t>
            </a:r>
          </a:p>
          <a:p>
            <a:r>
              <a:rPr lang="pt-BR" sz="2400" b="1" dirty="0">
                <a:solidFill>
                  <a:srgbClr val="008080"/>
                </a:solidFill>
              </a:rPr>
              <a:t>É essa “Rota para o Futuro” que o Instituto de Engenharia vem discutindo com diversos formadores de opinião para seu aperfeiçoamento e adoção pelo Governo.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49680" y="1825784"/>
            <a:ext cx="4358640" cy="43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425CB-700D-426A-9884-466F5359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b="1" dirty="0">
                <a:solidFill>
                  <a:srgbClr val="00646E"/>
                </a:solidFill>
                <a:latin typeface="+mn-lt"/>
                <a:ea typeface="+mn-ea"/>
                <a:cs typeface="+mn-cs"/>
              </a:rPr>
              <a:t>A modernização de ferrovias de carga no Brasil funcionaria como um vetor importante de desenvolvimento social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CAF172-03B7-4233-AE1C-2C6798E84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DC078B-90A1-46E0-BEB5-F448D4B8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23/08/2018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C97626-4A63-4B00-B3E4-C359DD97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1502F7-40E6-4C85-A9AD-9BEB0D78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Picture 72" descr="https://siemens-mdb.nureg.de/client/servlet/preview;jsessionid=B73E45B27DB06218ECD607E6044DC73D?previewID=B3D643D0-516A-00AC-0B3F-D0C191E8D94A:0:ORIGINAL:JPEG:00b2cd003cff18175f6e81273af85546&amp;noPreviewImage=../assets/file_err.gif">
            <a:extLst>
              <a:ext uri="{FF2B5EF4-FFF2-40B4-BE49-F238E27FC236}">
                <a16:creationId xmlns:a16="http://schemas.microsoft.com/office/drawing/2014/main" id="{81F40A66-4A47-4CBE-BAB1-DCA1A18CF9F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gray">
          <a:xfrm>
            <a:off x="845128" y="1814943"/>
            <a:ext cx="1066049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E9EBEC2A-B81D-4735-A194-E1493D4ABB89}"/>
              </a:ext>
            </a:extLst>
          </p:cNvPr>
          <p:cNvSpPr/>
          <p:nvPr/>
        </p:nvSpPr>
        <p:spPr bwMode="auto">
          <a:xfrm>
            <a:off x="360219" y="1701370"/>
            <a:ext cx="11346872" cy="4654980"/>
          </a:xfrm>
          <a:prstGeom prst="rect">
            <a:avLst/>
          </a:prstGeom>
          <a:gradFill flip="none" rotWithShape="1">
            <a:gsLst>
              <a:gs pos="21000">
                <a:schemeClr val="bg1">
                  <a:alpha val="38000"/>
                </a:schemeClr>
              </a:gs>
              <a:gs pos="78000">
                <a:srgbClr val="FFFFFF">
                  <a:alpha val="82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17FA6E3-72A8-4E5F-A553-F934C3BC3DD6}"/>
              </a:ext>
            </a:extLst>
          </p:cNvPr>
          <p:cNvSpPr/>
          <p:nvPr/>
        </p:nvSpPr>
        <p:spPr>
          <a:xfrm>
            <a:off x="1935387" y="2702538"/>
            <a:ext cx="5185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46E"/>
                </a:solidFill>
              </a:rPr>
              <a:t>Impactos de uma ferrovia moderna (</a:t>
            </a:r>
            <a:r>
              <a:rPr lang="pt-BR" sz="2400" b="1" dirty="0" err="1">
                <a:solidFill>
                  <a:srgbClr val="00646E"/>
                </a:solidFill>
              </a:rPr>
              <a:t>greenfield</a:t>
            </a:r>
            <a:r>
              <a:rPr lang="pt-BR" sz="2400" b="1" dirty="0">
                <a:solidFill>
                  <a:srgbClr val="00646E"/>
                </a:solidFill>
              </a:rPr>
              <a:t> ou </a:t>
            </a:r>
            <a:r>
              <a:rPr lang="pt-BR" sz="2400" b="1" dirty="0" err="1">
                <a:solidFill>
                  <a:srgbClr val="00646E"/>
                </a:solidFill>
              </a:rPr>
              <a:t>brownfield</a:t>
            </a:r>
            <a:r>
              <a:rPr lang="pt-BR" sz="2400" b="1" dirty="0">
                <a:solidFill>
                  <a:srgbClr val="00646E"/>
                </a:solidFill>
              </a:rPr>
              <a:t>) em oportunidades de infraestrutura urbana, crescimento industrial, melhoria social e cidades resilientes</a:t>
            </a:r>
            <a:endParaRPr lang="en-US" sz="2400" b="1" dirty="0">
              <a:solidFill>
                <a:srgbClr val="0064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20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</TotalTime>
  <Words>748</Words>
  <Application>Microsoft Office PowerPoint</Application>
  <PresentationFormat>Widescreen</PresentationFormat>
  <Paragraphs>107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Arial Unicode MS</vt:lpstr>
      <vt:lpstr>Calibri</vt:lpstr>
      <vt:lpstr>Calibri Light</vt:lpstr>
      <vt:lpstr>Wingdings</vt:lpstr>
      <vt:lpstr>Tema do Office</vt:lpstr>
      <vt:lpstr> Ocupação do Território Nacional pela Ferrovia</vt:lpstr>
      <vt:lpstr>Contexto</vt:lpstr>
      <vt:lpstr>Cerrado brasileiro e ocupação pela soja</vt:lpstr>
      <vt:lpstr>Paralelo 16</vt:lpstr>
      <vt:lpstr>Rotas de escoamento </vt:lpstr>
      <vt:lpstr>Publicações dos Estudos Realizados pelo IE 2018</vt:lpstr>
      <vt:lpstr>Rotas para o futuro</vt:lpstr>
      <vt:lpstr>Rota priorizada</vt:lpstr>
      <vt:lpstr>A modernização de ferrovias de carga no Brasil funcionaria como um vetor importante de desenvolvimento social</vt:lpstr>
      <vt:lpstr>Potencial de investimentos de infraestrutura logística – importância ferroviária</vt:lpstr>
      <vt:lpstr>Apresentação do PowerPoint</vt:lpstr>
      <vt:lpstr>Ferrogrão – características em destaque</vt:lpstr>
      <vt:lpstr>Trasnordestina – características em destaque</vt:lpstr>
      <vt:lpstr>Norte Sul Tramo Norte – características em destaque Estudo de Caso</vt:lpstr>
      <vt:lpstr>Benefícios promovidos por utilidades (energia e telecomunicações)  Valoração</vt:lpstr>
      <vt:lpstr>Benefícios promovidos por utilidades (energia e telecomunicações)  Responsabilidade na soberania do país</vt:lpstr>
      <vt:lpstr>Infraestrutura de Ferrovias Modernas – Impactos Sustentáveis Oportunidades de investimentos e crescimentos em cidades – ocupação sustentável</vt:lpstr>
      <vt:lpstr>Obrigado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IE para a EPL</dc:title>
  <dc:creator>Jorge Hori</dc:creator>
  <cp:lastModifiedBy>ricardo kenzo</cp:lastModifiedBy>
  <cp:revision>110</cp:revision>
  <dcterms:created xsi:type="dcterms:W3CDTF">2017-01-04T23:25:25Z</dcterms:created>
  <dcterms:modified xsi:type="dcterms:W3CDTF">2018-08-23T00:23:07Z</dcterms:modified>
</cp:coreProperties>
</file>