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03" r:id="rId3"/>
    <p:sldMasterId id="2147483682" r:id="rId4"/>
    <p:sldMasterId id="2147483669" r:id="rId5"/>
  </p:sldMasterIdLst>
  <p:notesMasterIdLst>
    <p:notesMasterId r:id="rId17"/>
  </p:notesMasterIdLst>
  <p:handoutMasterIdLst>
    <p:handoutMasterId r:id="rId18"/>
  </p:handoutMasterIdLst>
  <p:sldIdLst>
    <p:sldId id="472" r:id="rId6"/>
    <p:sldId id="260" r:id="rId7"/>
    <p:sldId id="499" r:id="rId8"/>
    <p:sldId id="509" r:id="rId9"/>
    <p:sldId id="517" r:id="rId10"/>
    <p:sldId id="272" r:id="rId11"/>
    <p:sldId id="510" r:id="rId12"/>
    <p:sldId id="514" r:id="rId13"/>
    <p:sldId id="515" r:id="rId14"/>
    <p:sldId id="519" r:id="rId15"/>
    <p:sldId id="521" r:id="rId16"/>
  </p:sldIdLst>
  <p:sldSz cx="9145588" cy="6858000"/>
  <p:notesSz cx="6794500" cy="9931400"/>
  <p:defaultTextStyle>
    <a:defPPr>
      <a:defRPr lang="pt-BR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91">
          <p15:clr>
            <a:srgbClr val="A4A3A4"/>
          </p15:clr>
        </p15:guide>
        <p15:guide id="6" pos="2881">
          <p15:clr>
            <a:srgbClr val="A4A3A4"/>
          </p15:clr>
        </p15:guide>
        <p15:guide id="7" pos="297">
          <p15:clr>
            <a:srgbClr val="A4A3A4"/>
          </p15:clr>
        </p15:guide>
        <p15:guide id="8" pos="340">
          <p15:clr>
            <a:srgbClr val="A4A3A4"/>
          </p15:clr>
        </p15:guide>
        <p15:guide id="9" pos="884">
          <p15:clr>
            <a:srgbClr val="A4A3A4"/>
          </p15:clr>
        </p15:guide>
        <p15:guide id="10" pos="4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007E39"/>
    <a:srgbClr val="009933"/>
    <a:srgbClr val="D8CE10"/>
    <a:srgbClr val="4F81BD"/>
    <a:srgbClr val="007E3A"/>
    <a:srgbClr val="FFFFFF"/>
    <a:srgbClr val="00993A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6" y="280"/>
      </p:cViewPr>
      <p:guideLst>
        <p:guide orient="horz" pos="2160"/>
        <p:guide pos="2880"/>
        <p:guide orient="horz" pos="2251"/>
        <p:guide orient="horz" pos="3884"/>
        <p:guide orient="horz" pos="391"/>
        <p:guide pos="2881"/>
        <p:guide pos="297"/>
        <p:guide pos="340"/>
        <p:guide pos="884"/>
        <p:guide pos="4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87F04-C702-4A39-A88F-BD4C49194937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9291B8-B7EF-4A04-8166-FD0CBA502261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F036D8CA-0B24-4386-B00E-938F6179368F}" type="parTrans" cxnId="{9E5CD887-CFAA-493D-86A0-021167CA8D67}">
      <dgm:prSet/>
      <dgm:spPr/>
      <dgm:t>
        <a:bodyPr/>
        <a:lstStyle/>
        <a:p>
          <a:endParaRPr lang="pt-BR"/>
        </a:p>
      </dgm:t>
    </dgm:pt>
    <dgm:pt modelId="{96E279BB-AE2F-425B-9426-47CDB5F6DC88}" type="sibTrans" cxnId="{9E5CD887-CFAA-493D-86A0-021167CA8D67}">
      <dgm:prSet/>
      <dgm:spPr/>
      <dgm:t>
        <a:bodyPr/>
        <a:lstStyle/>
        <a:p>
          <a:endParaRPr lang="pt-BR"/>
        </a:p>
      </dgm:t>
    </dgm:pt>
    <dgm:pt modelId="{4A73B024-EF02-49A0-B2B2-CEDB4CE4A9AF}">
      <dgm:prSet phldrT="[Texto]" custT="1"/>
      <dgm:spPr/>
      <dgm:t>
        <a:bodyPr/>
        <a:lstStyle/>
        <a:p>
          <a:r>
            <a:rPr lang="pt-BR" sz="2200" dirty="0">
              <a:solidFill>
                <a:schemeClr val="bg1"/>
              </a:solidFill>
            </a:rPr>
            <a:t>Sistema ferroviário brasileiro possui:</a:t>
          </a:r>
        </a:p>
        <a:p>
          <a:pPr marL="174625" indent="-174625"/>
          <a:r>
            <a:rPr lang="pt-BR" sz="2200" dirty="0">
              <a:solidFill>
                <a:schemeClr val="bg1"/>
              </a:solidFill>
            </a:rPr>
            <a:t>- 8ª rede em extensão (28 mil km) e </a:t>
          </a:r>
        </a:p>
        <a:p>
          <a:r>
            <a:rPr lang="pt-BR" sz="2200" dirty="0">
              <a:solidFill>
                <a:schemeClr val="bg1"/>
              </a:solidFill>
            </a:rPr>
            <a:t>- 6ª produção (TKU)</a:t>
          </a:r>
          <a:endParaRPr lang="pt-BR" sz="2200" dirty="0"/>
        </a:p>
      </dgm:t>
    </dgm:pt>
    <dgm:pt modelId="{0FBBF211-139F-40C0-84C1-3A692D002D78}" type="parTrans" cxnId="{47D01840-E61B-4D41-AEAB-AB33EC159999}">
      <dgm:prSet/>
      <dgm:spPr/>
      <dgm:t>
        <a:bodyPr/>
        <a:lstStyle/>
        <a:p>
          <a:endParaRPr lang="pt-BR"/>
        </a:p>
      </dgm:t>
    </dgm:pt>
    <dgm:pt modelId="{5474854D-14AF-458E-BFF2-4A56A1DBEE16}" type="sibTrans" cxnId="{47D01840-E61B-4D41-AEAB-AB33EC159999}">
      <dgm:prSet/>
      <dgm:spPr/>
      <dgm:t>
        <a:bodyPr/>
        <a:lstStyle/>
        <a:p>
          <a:endParaRPr lang="pt-BR"/>
        </a:p>
      </dgm:t>
    </dgm:pt>
    <dgm:pt modelId="{AF0F20C5-C583-473D-90BF-AC8FF3F66578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BBC4424B-A67E-4F03-AF5B-6F8C66A11A79}" type="parTrans" cxnId="{7A9D5939-DC50-473F-A190-852CD2C9BD73}">
      <dgm:prSet/>
      <dgm:spPr/>
      <dgm:t>
        <a:bodyPr/>
        <a:lstStyle/>
        <a:p>
          <a:endParaRPr lang="pt-BR"/>
        </a:p>
      </dgm:t>
    </dgm:pt>
    <dgm:pt modelId="{6266485C-14EE-4B41-8097-A78975073A4D}" type="sibTrans" cxnId="{7A9D5939-DC50-473F-A190-852CD2C9BD73}">
      <dgm:prSet/>
      <dgm:spPr/>
      <dgm:t>
        <a:bodyPr/>
        <a:lstStyle/>
        <a:p>
          <a:endParaRPr lang="pt-BR"/>
        </a:p>
      </dgm:t>
    </dgm:pt>
    <dgm:pt modelId="{1FD1D27B-90ED-4E2D-8376-6E5A23F53689}">
      <dgm:prSet phldrT="[Texto]" custT="1"/>
      <dgm:spPr/>
      <dgm:t>
        <a:bodyPr/>
        <a:lstStyle/>
        <a:p>
          <a:r>
            <a:rPr lang="pt-BR" sz="2200" dirty="0">
              <a:solidFill>
                <a:schemeClr val="bg1"/>
              </a:solidFill>
            </a:rPr>
            <a:t>De outro lado:</a:t>
          </a:r>
        </a:p>
        <a:p>
          <a:pPr marL="174625" indent="-174625"/>
          <a:r>
            <a:rPr lang="pt-BR" sz="2200" dirty="0">
              <a:solidFill>
                <a:schemeClr val="bg1"/>
              </a:solidFill>
            </a:rPr>
            <a:t>- Produtividade e eficiência heterogênea (TKU/km) </a:t>
          </a:r>
        </a:p>
        <a:p>
          <a:pPr marL="174625" indent="-174625"/>
          <a:r>
            <a:rPr lang="pt-BR" sz="2200" dirty="0">
              <a:solidFill>
                <a:schemeClr val="bg1"/>
              </a:solidFill>
            </a:rPr>
            <a:t>- Baixa densidade (Km/Km2)</a:t>
          </a:r>
          <a:endParaRPr lang="pt-BR" sz="2200" dirty="0"/>
        </a:p>
      </dgm:t>
    </dgm:pt>
    <dgm:pt modelId="{DDF54AC1-EA13-4B71-AD0E-FDA5E6649567}" type="parTrans" cxnId="{367D3BCA-474B-48D8-AE7A-92B6043A9900}">
      <dgm:prSet/>
      <dgm:spPr/>
      <dgm:t>
        <a:bodyPr/>
        <a:lstStyle/>
        <a:p>
          <a:endParaRPr lang="pt-BR"/>
        </a:p>
      </dgm:t>
    </dgm:pt>
    <dgm:pt modelId="{748076B2-9961-41BB-87F0-CCBA86BBC4EF}" type="sibTrans" cxnId="{367D3BCA-474B-48D8-AE7A-92B6043A9900}">
      <dgm:prSet/>
      <dgm:spPr/>
      <dgm:t>
        <a:bodyPr/>
        <a:lstStyle/>
        <a:p>
          <a:endParaRPr lang="pt-BR"/>
        </a:p>
      </dgm:t>
    </dgm:pt>
    <dgm:pt modelId="{7AA51EED-0F8C-4642-A545-6A5880FF9903}">
      <dgm:prSet custT="1"/>
      <dgm:spPr/>
      <dgm:t>
        <a:bodyPr/>
        <a:lstStyle/>
        <a:p>
          <a:pPr marL="174625" indent="-174625"/>
          <a:r>
            <a:rPr lang="pt-BR" sz="2200" dirty="0">
              <a:solidFill>
                <a:schemeClr val="bg1"/>
              </a:solidFill>
            </a:rPr>
            <a:t>- Baixa inserção na matriz modal (15%)</a:t>
          </a:r>
        </a:p>
      </dgm:t>
    </dgm:pt>
    <dgm:pt modelId="{7BA6C98B-D39F-4B2F-8591-A41183F94E95}" type="parTrans" cxnId="{70239E7C-F7D4-4128-996D-5F625AFB0F83}">
      <dgm:prSet/>
      <dgm:spPr/>
      <dgm:t>
        <a:bodyPr/>
        <a:lstStyle/>
        <a:p>
          <a:endParaRPr lang="pt-BR"/>
        </a:p>
      </dgm:t>
    </dgm:pt>
    <dgm:pt modelId="{CF41223C-FFFE-46C0-9105-C70FF527882E}" type="sibTrans" cxnId="{70239E7C-F7D4-4128-996D-5F625AFB0F83}">
      <dgm:prSet/>
      <dgm:spPr/>
      <dgm:t>
        <a:bodyPr/>
        <a:lstStyle/>
        <a:p>
          <a:endParaRPr lang="pt-BR"/>
        </a:p>
      </dgm:t>
    </dgm:pt>
    <dgm:pt modelId="{0C2807C2-B41C-4B8F-BABF-85FCD41F07CE}" type="pres">
      <dgm:prSet presAssocID="{B1987F04-C702-4A39-A88F-BD4C4919493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F35325A-5223-418D-B354-1951788ED010}" type="pres">
      <dgm:prSet presAssocID="{B1987F04-C702-4A39-A88F-BD4C49194937}" presName="Background" presStyleLbl="node1" presStyleIdx="0" presStyleCnt="1" custScaleX="110000" custScaleY="110000"/>
      <dgm:spPr/>
    </dgm:pt>
    <dgm:pt modelId="{CDE952AE-471B-4275-A825-43795B785982}" type="pres">
      <dgm:prSet presAssocID="{B1987F04-C702-4A39-A88F-BD4C49194937}" presName="Divider" presStyleLbl="callout" presStyleIdx="0" presStyleCnt="1"/>
      <dgm:spPr/>
    </dgm:pt>
    <dgm:pt modelId="{9C46A1F4-AACA-40E3-8D30-5BF52147334E}" type="pres">
      <dgm:prSet presAssocID="{B1987F04-C702-4A39-A88F-BD4C49194937}" presName="ChildText1" presStyleLbl="revTx" presStyleIdx="0" presStyleCnt="0" custScaleX="122538" custLinFactNeighborX="5345">
        <dgm:presLayoutVars>
          <dgm:chMax val="0"/>
          <dgm:chPref val="0"/>
          <dgm:bulletEnabled val="1"/>
        </dgm:presLayoutVars>
      </dgm:prSet>
      <dgm:spPr/>
    </dgm:pt>
    <dgm:pt modelId="{FF17B1C1-3461-42B2-85ED-8C67CEA58CD7}" type="pres">
      <dgm:prSet presAssocID="{B1987F04-C702-4A39-A88F-BD4C49194937}" presName="ChildText2" presStyleLbl="revTx" presStyleIdx="0" presStyleCnt="0" custScaleX="132044" custLinFactNeighborX="10117">
        <dgm:presLayoutVars>
          <dgm:chMax val="0"/>
          <dgm:chPref val="0"/>
          <dgm:bulletEnabled val="1"/>
        </dgm:presLayoutVars>
      </dgm:prSet>
      <dgm:spPr/>
    </dgm:pt>
    <dgm:pt modelId="{B57BC16D-50B3-44C0-BE95-B8BCC26142A9}" type="pres">
      <dgm:prSet presAssocID="{B1987F04-C702-4A39-A88F-BD4C49194937}" presName="ParentText1" presStyleLbl="revTx" presStyleIdx="0" presStyleCnt="0">
        <dgm:presLayoutVars>
          <dgm:chMax val="1"/>
          <dgm:chPref val="1"/>
        </dgm:presLayoutVars>
      </dgm:prSet>
      <dgm:spPr/>
    </dgm:pt>
    <dgm:pt modelId="{02033407-28BC-414C-A47D-033428A70BA8}" type="pres">
      <dgm:prSet presAssocID="{B1987F04-C702-4A39-A88F-BD4C49194937}" presName="ParentShape1" presStyleLbl="alignImgPlace1" presStyleIdx="0" presStyleCnt="2">
        <dgm:presLayoutVars/>
      </dgm:prSet>
      <dgm:spPr/>
    </dgm:pt>
    <dgm:pt modelId="{0B9EB113-3CBD-4D24-B40F-FEAE0B1E6F20}" type="pres">
      <dgm:prSet presAssocID="{B1987F04-C702-4A39-A88F-BD4C49194937}" presName="ParentText2" presStyleLbl="revTx" presStyleIdx="0" presStyleCnt="0">
        <dgm:presLayoutVars>
          <dgm:chMax val="1"/>
          <dgm:chPref val="1"/>
        </dgm:presLayoutVars>
      </dgm:prSet>
      <dgm:spPr/>
    </dgm:pt>
    <dgm:pt modelId="{CD854BE4-BD4E-412F-B49A-F1B49BF2538A}" type="pres">
      <dgm:prSet presAssocID="{B1987F04-C702-4A39-A88F-BD4C49194937}" presName="ParentShape2" presStyleLbl="alignImgPlace1" presStyleIdx="1" presStyleCnt="2">
        <dgm:presLayoutVars/>
      </dgm:prSet>
      <dgm:spPr/>
    </dgm:pt>
  </dgm:ptLst>
  <dgm:cxnLst>
    <dgm:cxn modelId="{462F292A-1685-4BE1-9009-1CABDB62F1AF}" type="presOf" srcId="{1FD1D27B-90ED-4E2D-8376-6E5A23F53689}" destId="{FF17B1C1-3461-42B2-85ED-8C67CEA58CD7}" srcOrd="0" destOrd="0" presId="urn:microsoft.com/office/officeart/2009/3/layout/OpposingIdeas"/>
    <dgm:cxn modelId="{7E29D432-60DA-40CE-B7C8-7602DA709AE9}" type="presOf" srcId="{B1987F04-C702-4A39-A88F-BD4C49194937}" destId="{0C2807C2-B41C-4B8F-BABF-85FCD41F07CE}" srcOrd="0" destOrd="0" presId="urn:microsoft.com/office/officeart/2009/3/layout/OpposingIdeas"/>
    <dgm:cxn modelId="{8CA3A235-4422-4A59-9ABE-2D6EBBCC9DF2}" type="presOf" srcId="{0A9291B8-B7EF-4A04-8166-FD0CBA502261}" destId="{02033407-28BC-414C-A47D-033428A70BA8}" srcOrd="1" destOrd="0" presId="urn:microsoft.com/office/officeart/2009/3/layout/OpposingIdeas"/>
    <dgm:cxn modelId="{7A9D5939-DC50-473F-A190-852CD2C9BD73}" srcId="{B1987F04-C702-4A39-A88F-BD4C49194937}" destId="{AF0F20C5-C583-473D-90BF-AC8FF3F66578}" srcOrd="1" destOrd="0" parTransId="{BBC4424B-A67E-4F03-AF5B-6F8C66A11A79}" sibTransId="{6266485C-14EE-4B41-8097-A78975073A4D}"/>
    <dgm:cxn modelId="{47D01840-E61B-4D41-AEAB-AB33EC159999}" srcId="{0A9291B8-B7EF-4A04-8166-FD0CBA502261}" destId="{4A73B024-EF02-49A0-B2B2-CEDB4CE4A9AF}" srcOrd="0" destOrd="0" parTransId="{0FBBF211-139F-40C0-84C1-3A692D002D78}" sibTransId="{5474854D-14AF-458E-BFF2-4A56A1DBEE16}"/>
    <dgm:cxn modelId="{33ABE444-914E-47B4-9267-E81A77BC2CAF}" type="presOf" srcId="{AF0F20C5-C583-473D-90BF-AC8FF3F66578}" destId="{0B9EB113-3CBD-4D24-B40F-FEAE0B1E6F20}" srcOrd="0" destOrd="0" presId="urn:microsoft.com/office/officeart/2009/3/layout/OpposingIdeas"/>
    <dgm:cxn modelId="{BB87DC78-AF15-478E-974C-536005CCA995}" type="presOf" srcId="{0A9291B8-B7EF-4A04-8166-FD0CBA502261}" destId="{B57BC16D-50B3-44C0-BE95-B8BCC26142A9}" srcOrd="0" destOrd="0" presId="urn:microsoft.com/office/officeart/2009/3/layout/OpposingIdeas"/>
    <dgm:cxn modelId="{E942C45A-0002-44CD-8F95-CE875D35C5C0}" type="presOf" srcId="{4A73B024-EF02-49A0-B2B2-CEDB4CE4A9AF}" destId="{9C46A1F4-AACA-40E3-8D30-5BF52147334E}" srcOrd="0" destOrd="0" presId="urn:microsoft.com/office/officeart/2009/3/layout/OpposingIdeas"/>
    <dgm:cxn modelId="{70239E7C-F7D4-4128-996D-5F625AFB0F83}" srcId="{AF0F20C5-C583-473D-90BF-AC8FF3F66578}" destId="{7AA51EED-0F8C-4642-A545-6A5880FF9903}" srcOrd="1" destOrd="0" parTransId="{7BA6C98B-D39F-4B2F-8591-A41183F94E95}" sibTransId="{CF41223C-FFFE-46C0-9105-C70FF527882E}"/>
    <dgm:cxn modelId="{9E5CD887-CFAA-493D-86A0-021167CA8D67}" srcId="{B1987F04-C702-4A39-A88F-BD4C49194937}" destId="{0A9291B8-B7EF-4A04-8166-FD0CBA502261}" srcOrd="0" destOrd="0" parTransId="{F036D8CA-0B24-4386-B00E-938F6179368F}" sibTransId="{96E279BB-AE2F-425B-9426-47CDB5F6DC88}"/>
    <dgm:cxn modelId="{8A68C1AE-58C0-4E3C-A1C8-8A1C1F4E3EEB}" type="presOf" srcId="{AF0F20C5-C583-473D-90BF-AC8FF3F66578}" destId="{CD854BE4-BD4E-412F-B49A-F1B49BF2538A}" srcOrd="1" destOrd="0" presId="urn:microsoft.com/office/officeart/2009/3/layout/OpposingIdeas"/>
    <dgm:cxn modelId="{367D3BCA-474B-48D8-AE7A-92B6043A9900}" srcId="{AF0F20C5-C583-473D-90BF-AC8FF3F66578}" destId="{1FD1D27B-90ED-4E2D-8376-6E5A23F53689}" srcOrd="0" destOrd="0" parTransId="{DDF54AC1-EA13-4B71-AD0E-FDA5E6649567}" sibTransId="{748076B2-9961-41BB-87F0-CCBA86BBC4EF}"/>
    <dgm:cxn modelId="{2F10E2E0-9608-4DD5-8EED-3E17EA81AEDD}" type="presOf" srcId="{7AA51EED-0F8C-4642-A545-6A5880FF9903}" destId="{FF17B1C1-3461-42B2-85ED-8C67CEA58CD7}" srcOrd="0" destOrd="1" presId="urn:microsoft.com/office/officeart/2009/3/layout/OpposingIdeas"/>
    <dgm:cxn modelId="{332E94EF-35E1-4C4A-BDC7-EA8F657BCD04}" type="presParOf" srcId="{0C2807C2-B41C-4B8F-BABF-85FCD41F07CE}" destId="{0F35325A-5223-418D-B354-1951788ED010}" srcOrd="0" destOrd="0" presId="urn:microsoft.com/office/officeart/2009/3/layout/OpposingIdeas"/>
    <dgm:cxn modelId="{D682D8F6-F1EA-4E01-BF9D-D37CE27F5786}" type="presParOf" srcId="{0C2807C2-B41C-4B8F-BABF-85FCD41F07CE}" destId="{CDE952AE-471B-4275-A825-43795B785982}" srcOrd="1" destOrd="0" presId="urn:microsoft.com/office/officeart/2009/3/layout/OpposingIdeas"/>
    <dgm:cxn modelId="{DED4B102-D97B-4A97-962D-849338400B9F}" type="presParOf" srcId="{0C2807C2-B41C-4B8F-BABF-85FCD41F07CE}" destId="{9C46A1F4-AACA-40E3-8D30-5BF52147334E}" srcOrd="2" destOrd="0" presId="urn:microsoft.com/office/officeart/2009/3/layout/OpposingIdeas"/>
    <dgm:cxn modelId="{90F96FE6-CA34-4EDD-8CC4-F4024F8FBB84}" type="presParOf" srcId="{0C2807C2-B41C-4B8F-BABF-85FCD41F07CE}" destId="{FF17B1C1-3461-42B2-85ED-8C67CEA58CD7}" srcOrd="3" destOrd="0" presId="urn:microsoft.com/office/officeart/2009/3/layout/OpposingIdeas"/>
    <dgm:cxn modelId="{E898F414-5281-4399-862C-5E67967CDC1B}" type="presParOf" srcId="{0C2807C2-B41C-4B8F-BABF-85FCD41F07CE}" destId="{B57BC16D-50B3-44C0-BE95-B8BCC26142A9}" srcOrd="4" destOrd="0" presId="urn:microsoft.com/office/officeart/2009/3/layout/OpposingIdeas"/>
    <dgm:cxn modelId="{72C54A24-3E36-4F2E-86F9-09768BEC6B06}" type="presParOf" srcId="{0C2807C2-B41C-4B8F-BABF-85FCD41F07CE}" destId="{02033407-28BC-414C-A47D-033428A70BA8}" srcOrd="5" destOrd="0" presId="urn:microsoft.com/office/officeart/2009/3/layout/OpposingIdeas"/>
    <dgm:cxn modelId="{29C620E5-D333-4B52-AC4E-87A34EDE1492}" type="presParOf" srcId="{0C2807C2-B41C-4B8F-BABF-85FCD41F07CE}" destId="{0B9EB113-3CBD-4D24-B40F-FEAE0B1E6F20}" srcOrd="6" destOrd="0" presId="urn:microsoft.com/office/officeart/2009/3/layout/OpposingIdeas"/>
    <dgm:cxn modelId="{4C0934AA-F07C-40AE-90BE-500B6E0404C8}" type="presParOf" srcId="{0C2807C2-B41C-4B8F-BABF-85FCD41F07CE}" destId="{CD854BE4-BD4E-412F-B49A-F1B49BF2538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325A-5223-418D-B354-1951788ED010}">
      <dsp:nvSpPr>
        <dsp:cNvPr id="0" name=""/>
        <dsp:cNvSpPr/>
      </dsp:nvSpPr>
      <dsp:spPr>
        <a:xfrm>
          <a:off x="1175376" y="623710"/>
          <a:ext cx="6146191" cy="3305211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952AE-471B-4275-A825-43795B785982}">
      <dsp:nvSpPr>
        <dsp:cNvPr id="0" name=""/>
        <dsp:cNvSpPr/>
      </dsp:nvSpPr>
      <dsp:spPr>
        <a:xfrm>
          <a:off x="4248472" y="1092631"/>
          <a:ext cx="744" cy="23673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6A1F4-AACA-40E3-8D30-5BF52147334E}">
      <dsp:nvSpPr>
        <dsp:cNvPr id="0" name=""/>
        <dsp:cNvSpPr/>
      </dsp:nvSpPr>
      <dsp:spPr>
        <a:xfrm>
          <a:off x="1497563" y="1001579"/>
          <a:ext cx="2966922" cy="2549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Sistema ferroviário brasileiro possui:</a:t>
          </a:r>
        </a:p>
        <a:p>
          <a:pPr marL="174625" lvl="0" indent="-1746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- 8ª rede em extensão (28 mil km) e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- 6ª produção (TKU)</a:t>
          </a:r>
          <a:endParaRPr lang="pt-BR" sz="2200" kern="1200" dirty="0"/>
        </a:p>
      </dsp:txBody>
      <dsp:txXfrm>
        <a:off x="1497563" y="1001579"/>
        <a:ext cx="2966922" cy="2549474"/>
      </dsp:txXfrm>
    </dsp:sp>
    <dsp:sp modelId="{FF17B1C1-3461-42B2-85ED-8C67CEA58CD7}">
      <dsp:nvSpPr>
        <dsp:cNvPr id="0" name=""/>
        <dsp:cNvSpPr/>
      </dsp:nvSpPr>
      <dsp:spPr>
        <a:xfrm>
          <a:off x="4291746" y="1001579"/>
          <a:ext cx="3197084" cy="2549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De outro lado:</a:t>
          </a:r>
        </a:p>
        <a:p>
          <a:pPr marL="174625" lvl="0" indent="-1746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- Produtividade e eficiência heterogênea (TKU/km) </a:t>
          </a:r>
        </a:p>
        <a:p>
          <a:pPr marL="174625" lvl="0" indent="-1746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- Baixa densidade (Km/Km2)</a:t>
          </a:r>
          <a:endParaRPr lang="pt-BR" sz="2200" kern="1200" dirty="0"/>
        </a:p>
        <a:p>
          <a:pPr marL="174625" lvl="0" indent="-174625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- Baixa inserção na matriz modal (15%)</a:t>
          </a:r>
        </a:p>
      </dsp:txBody>
      <dsp:txXfrm>
        <a:off x="4291746" y="1001579"/>
        <a:ext cx="3197084" cy="2549474"/>
      </dsp:txXfrm>
    </dsp:sp>
    <dsp:sp modelId="{02033407-28BC-414C-A47D-033428A70BA8}">
      <dsp:nvSpPr>
        <dsp:cNvPr id="0" name=""/>
        <dsp:cNvSpPr/>
      </dsp:nvSpPr>
      <dsp:spPr>
        <a:xfrm rot="16200000">
          <a:off x="-649819" y="1173327"/>
          <a:ext cx="3277895" cy="93124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 </a:t>
          </a:r>
        </a:p>
      </dsp:txBody>
      <dsp:txXfrm>
        <a:off x="-509077" y="1547672"/>
        <a:ext cx="2996410" cy="464037"/>
      </dsp:txXfrm>
    </dsp:sp>
    <dsp:sp modelId="{CD854BE4-BD4E-412F-B49A-F1B49BF2538A}">
      <dsp:nvSpPr>
        <dsp:cNvPr id="0" name=""/>
        <dsp:cNvSpPr/>
      </dsp:nvSpPr>
      <dsp:spPr>
        <a:xfrm rot="5400000">
          <a:off x="5868867" y="2448064"/>
          <a:ext cx="3277895" cy="93124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 </a:t>
          </a:r>
        </a:p>
      </dsp:txBody>
      <dsp:txXfrm>
        <a:off x="6009610" y="2540924"/>
        <a:ext cx="2996410" cy="46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224F6-A81B-430E-83EC-700E4951A67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FB57-AA8F-4E6C-96AB-273E55C30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2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F933-72CC-4F92-A1FC-B9B053A6773A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E8393-CB11-4F72-B495-FDDA38645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63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748" y="1346951"/>
            <a:ext cx="7668575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748" y="4282767"/>
            <a:ext cx="7668575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748" y="1484779"/>
            <a:ext cx="7668575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885083" y="5723511"/>
            <a:ext cx="914559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09" y="1432223"/>
            <a:ext cx="7476518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7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526" y="4389120"/>
            <a:ext cx="5919483" cy="1069848"/>
          </a:xfrm>
        </p:spPr>
        <p:txBody>
          <a:bodyPr>
            <a:normAutofit/>
          </a:bodyPr>
          <a:lstStyle>
            <a:lvl1pPr marL="0" indent="0" algn="l">
              <a:buNone/>
              <a:defRPr sz="2100" b="0">
                <a:solidFill>
                  <a:schemeClr val="tx1"/>
                </a:solidFill>
              </a:defRPr>
            </a:lvl1pPr>
            <a:lvl2pPr marL="536433" indent="0" algn="ctr">
              <a:buNone/>
              <a:defRPr sz="21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2100"/>
            </a:lvl4pPr>
            <a:lvl5pPr marL="2145731" indent="0" algn="ctr">
              <a:buNone/>
              <a:defRPr sz="2100"/>
            </a:lvl5pPr>
            <a:lvl6pPr marL="2682164" indent="0" algn="ctr">
              <a:buNone/>
              <a:defRPr sz="2100"/>
            </a:lvl6pPr>
            <a:lvl7pPr marL="3218597" indent="0" algn="ctr">
              <a:buNone/>
              <a:defRPr sz="2100"/>
            </a:lvl7pPr>
            <a:lvl8pPr marL="3755029" indent="0" algn="ctr">
              <a:buNone/>
              <a:defRPr sz="2100"/>
            </a:lvl8pPr>
            <a:lvl9pPr marL="4291462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7560" y="6272789"/>
            <a:ext cx="782426" cy="365125"/>
          </a:xfrm>
        </p:spPr>
        <p:txBody>
          <a:bodyPr/>
          <a:lstStyle/>
          <a:p>
            <a:r>
              <a:rPr lang="en-US"/>
              <a:t>5/9/2016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22" y="6272789"/>
            <a:ext cx="6949438" cy="365125"/>
          </a:xfrm>
        </p:spPr>
        <p:txBody>
          <a:bodyPr/>
          <a:lstStyle/>
          <a:p>
            <a:r>
              <a:rPr lang="en-GB" dirty="0"/>
              <a:t>POMS2016: Brazil’s Rail Freight Transport: Efficiency Analysis Using Two Stage DEA and Clusters-Driven </a:t>
            </a:r>
            <a:br>
              <a:rPr lang="en-GB" dirty="0"/>
            </a:br>
            <a:r>
              <a:rPr lang="en-GB" dirty="0"/>
              <a:t>Public Polices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5540" y="4227195"/>
            <a:ext cx="895557" cy="640080"/>
          </a:xfrm>
        </p:spPr>
        <p:txBody>
          <a:bodyPr/>
          <a:lstStyle>
            <a:lvl1pPr>
              <a:defRPr sz="3300" b="1"/>
            </a:lvl1pPr>
          </a:lstStyle>
          <a:p>
            <a:fld id="{B02E8A8B-B340-4389-8F06-3E03629EA30E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tângulo Arredondado 12"/>
          <p:cNvSpPr/>
          <p:nvPr userDrawn="1"/>
        </p:nvSpPr>
        <p:spPr>
          <a:xfrm>
            <a:off x="7945103" y="607"/>
            <a:ext cx="1019351" cy="150876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58366" y="6356354"/>
            <a:ext cx="682886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8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838" y="1557339"/>
            <a:ext cx="4001195" cy="40386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0459" y="1557339"/>
            <a:ext cx="4001195" cy="40386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15EF78-8E52-47B7-97DD-42B5B69D3A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7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5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919" y="2130429"/>
            <a:ext cx="777375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5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3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9" y="4406904"/>
            <a:ext cx="777375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9" y="2906716"/>
            <a:ext cx="777375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80" y="1600204"/>
            <a:ext cx="40393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9007" y="1600204"/>
            <a:ext cx="40393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0" y="1535116"/>
            <a:ext cx="40408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834" y="1535116"/>
            <a:ext cx="404247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2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5/9/2016</a:t>
            </a: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1158366" y="6356354"/>
            <a:ext cx="6828860" cy="365125"/>
          </a:xfrm>
        </p:spPr>
        <p:txBody>
          <a:bodyPr/>
          <a:lstStyle/>
          <a:p>
            <a:r>
              <a:rPr lang="en-GB" dirty="0"/>
              <a:t>POMS2016: Brazil’s Rail Freight Transport: Efficiency Analysis Using Two Stage DEA and Clusters-Driven Public Polices</a:t>
            </a:r>
            <a:endParaRPr lang="en-US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A8B-B340-4389-8F06-3E03629EA3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0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5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672" y="273053"/>
            <a:ext cx="511263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5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0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600" y="4800603"/>
            <a:ext cx="5487353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600" y="612775"/>
            <a:ext cx="5487353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600" y="5367341"/>
            <a:ext cx="5487353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8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79" y="274640"/>
            <a:ext cx="6020846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6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oco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99"/>
            <a:ext cx="9145588" cy="685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30433"/>
            <a:ext cx="77737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80" y="6356358"/>
            <a:ext cx="21339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72236"/>
            <a:ext cx="384268" cy="365125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3F878B93-D9AE-574E-A4D0-E145DFBABBE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3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 bloco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99"/>
            <a:ext cx="9145588" cy="685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8"/>
            <a:ext cx="8231030" cy="62088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9" y="912520"/>
            <a:ext cx="8231030" cy="5213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567442"/>
            <a:ext cx="3842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 lang="en-US" sz="1600" b="1" smtClean="0">
                <a:solidFill>
                  <a:schemeClr val="bg1"/>
                </a:solidFill>
              </a:defRPr>
            </a:lvl1pPr>
          </a:lstStyle>
          <a:p>
            <a:fld id="{3F878B93-D9AE-574E-A4D0-E145DFBABBE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40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656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28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5/9/2016</a:t>
            </a: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1158366" y="6356354"/>
            <a:ext cx="6828860" cy="365125"/>
          </a:xfrm>
        </p:spPr>
        <p:txBody>
          <a:bodyPr/>
          <a:lstStyle/>
          <a:p>
            <a:r>
              <a:rPr lang="en-GB" dirty="0"/>
              <a:t>POMS2016: Brazil’s Rail Freight Transport: Efficiency Analysis Using Two Stage DEA and Clusters-Driven Public Polices</a:t>
            </a:r>
            <a:endParaRPr lang="en-US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A8B-B340-4389-8F06-3E03629EA3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36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33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6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85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3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07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637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00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08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4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5/9/2016</a:t>
            </a: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1158366" y="6356354"/>
            <a:ext cx="6828860" cy="365125"/>
          </a:xfrm>
        </p:spPr>
        <p:txBody>
          <a:bodyPr/>
          <a:lstStyle/>
          <a:p>
            <a:r>
              <a:rPr lang="en-GB"/>
              <a:t>POMS2016: Brazil’s Rail Freight Transport: Efficiency Analysis Using Two Stage DEA and Clusters-Driven Public Polices</a:t>
            </a:r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7855228" y="6356354"/>
            <a:ext cx="822739" cy="365125"/>
          </a:xfrm>
        </p:spPr>
        <p:txBody>
          <a:bodyPr/>
          <a:lstStyle/>
          <a:p>
            <a:fld id="{B02E8A8B-B340-4389-8F06-3E03629EA30E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tângulo Arredondado 9"/>
          <p:cNvSpPr/>
          <p:nvPr userDrawn="1"/>
        </p:nvSpPr>
        <p:spPr>
          <a:xfrm>
            <a:off x="107525" y="116632"/>
            <a:ext cx="1984063" cy="8301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293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45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05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377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04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00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62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880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4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2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60779"/>
            <a:ext cx="9145588" cy="3224213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>
            <a:lvl1pPr eaLnBrk="0" hangingPunct="0">
              <a:defRPr sz="12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sz="2100" b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444876"/>
            <a:ext cx="9145588" cy="215900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>
            <a:lvl1pPr eaLnBrk="0" hangingPunct="0">
              <a:defRPr sz="12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sz="2100" b="0">
              <a:solidFill>
                <a:srgbClr val="000000"/>
              </a:solidFill>
            </a:endParaRPr>
          </a:p>
        </p:txBody>
      </p:sp>
      <p:pic>
        <p:nvPicPr>
          <p:cNvPr id="6" name="Picture 10" descr="BNDES_Branco_Tag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2" y="4714879"/>
            <a:ext cx="5689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422648" y="941389"/>
            <a:ext cx="6822673" cy="722312"/>
          </a:xfrm>
        </p:spPr>
        <p:txBody>
          <a:bodyPr anchor="ctr"/>
          <a:lstStyle>
            <a:lvl1pPr>
              <a:defRPr sz="2900">
                <a:solidFill>
                  <a:schemeClr val="tx1"/>
                </a:solidFill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648" y="1590679"/>
            <a:ext cx="6008144" cy="57467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endParaRPr lang="pt-BR" noProof="0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409945" y="2592391"/>
            <a:ext cx="2133971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l">
              <a:defRPr sz="2300" b="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5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919" y="2130429"/>
            <a:ext cx="7773750" cy="1470025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946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80" y="1600204"/>
            <a:ext cx="8231030" cy="4525963"/>
          </a:xfrm>
          <a:prstGeom prst="rect">
            <a:avLst/>
          </a:prstGeom>
          <a:noFill/>
        </p:spPr>
        <p:txBody>
          <a:bodyPr lIns="107287" tIns="53643" rIns="107287" bIns="53643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73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9" y="4406904"/>
            <a:ext cx="7773750" cy="1362075"/>
          </a:xfrm>
          <a:prstGeom prst="rect">
            <a:avLst/>
          </a:prstGeom>
        </p:spPr>
        <p:txBody>
          <a:bodyPr lIns="107287" tIns="53643" rIns="107287" bIns="53643" anchor="t"/>
          <a:lstStyle>
            <a:lvl1pPr algn="l">
              <a:defRPr sz="47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9" y="2906716"/>
            <a:ext cx="777375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385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80" y="1600204"/>
            <a:ext cx="40393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9007" y="1600204"/>
            <a:ext cx="40393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059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0" y="1535116"/>
            <a:ext cx="404089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9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834" y="1535116"/>
            <a:ext cx="4042478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8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439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867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5" cy="1162051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672" y="273053"/>
            <a:ext cx="5112637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5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62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600" y="4800603"/>
            <a:ext cx="5487353" cy="566739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600" y="612775"/>
            <a:ext cx="5487353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600" y="5367341"/>
            <a:ext cx="5487353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33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2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609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8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79" y="274640"/>
            <a:ext cx="6020846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11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80" y="1600204"/>
            <a:ext cx="4039301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9007" y="1600201"/>
            <a:ext cx="4039301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9007" y="3938593"/>
            <a:ext cx="4039301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921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80" y="1600204"/>
            <a:ext cx="4039301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9007" y="1600204"/>
            <a:ext cx="4039301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906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79" y="6356354"/>
            <a:ext cx="2133971" cy="365125"/>
          </a:xfrm>
          <a:prstGeom prst="rect">
            <a:avLst/>
          </a:prstGeom>
        </p:spPr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58366" y="6356354"/>
            <a:ext cx="682886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4339" y="6356354"/>
            <a:ext cx="2133971" cy="365125"/>
          </a:xfrm>
          <a:prstGeom prst="rect">
            <a:avLst/>
          </a:prstGeom>
        </p:spPr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9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919" y="2130429"/>
            <a:ext cx="777375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8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6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9" y="4406904"/>
            <a:ext cx="777375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9" y="2906716"/>
            <a:ext cx="777375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80" y="1600204"/>
            <a:ext cx="40393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9007" y="1600204"/>
            <a:ext cx="40393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6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0" y="1535116"/>
            <a:ext cx="40408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834" y="1535116"/>
            <a:ext cx="404247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5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5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672" y="273053"/>
            <a:ext cx="511263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5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6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600" y="4800603"/>
            <a:ext cx="5487353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600" y="612775"/>
            <a:ext cx="5487353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600" y="5367341"/>
            <a:ext cx="5487353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8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79" y="274640"/>
            <a:ext cx="6020846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1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0E4D0-73ED-42D3-A1B4-7897FDDA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7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0" y="1600204"/>
            <a:ext cx="823103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79" y="6356354"/>
            <a:ext cx="213397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A1D7-C195-4AD7-A143-AA2961661A79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743" y="6356354"/>
            <a:ext cx="2896103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4339" y="6356354"/>
            <a:ext cx="213397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8F4D-4000-48ED-87BC-AD9589417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699" r:id="rId4"/>
    <p:sldLayoutId id="2147483660" r:id="rId5"/>
    <p:sldLayoutId id="2147483681" r:id="rId6"/>
    <p:sldLayoutId id="2147483664" r:id="rId7"/>
    <p:sldLayoutId id="2147483666" r:id="rId8"/>
    <p:sldLayoutId id="2147483667" r:id="rId9"/>
    <p:sldLayoutId id="2147483668" r:id="rId10"/>
    <p:sldLayoutId id="2147483661" r:id="rId11"/>
    <p:sldLayoutId id="2147483662" r:id="rId12"/>
    <p:sldLayoutId id="2147483663" r:id="rId13"/>
    <p:sldLayoutId id="214748364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65" r:id="rId25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311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3A3B-B609-43B1-A449-8E102017C79D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5329-5D8F-43EB-B7C8-C6B6CF035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0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311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8AA4-84E5-471A-BCE2-A049E0DBA8DF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9BB0-AA49-430E-905A-BE6BF3E0C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66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-11110"/>
            <a:ext cx="9145588" cy="908051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>
            <a:lvl1pPr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1027" name="Rectangle 27"/>
          <p:cNvSpPr>
            <a:spLocks noChangeArrowheads="1"/>
          </p:cNvSpPr>
          <p:nvPr/>
        </p:nvSpPr>
        <p:spPr bwMode="auto">
          <a:xfrm>
            <a:off x="0" y="836617"/>
            <a:ext cx="9145588" cy="144463"/>
          </a:xfrm>
          <a:prstGeom prst="rect">
            <a:avLst/>
          </a:prstGeom>
          <a:solidFill>
            <a:srgbClr val="4FA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>
            <a:lvl1pPr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pic>
        <p:nvPicPr>
          <p:cNvPr id="1028" name="Picture 28" descr="logocorsemfundobranc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5" y="323854"/>
            <a:ext cx="1440114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702" r:id="rId11"/>
    <p:sldLayoutId id="2147483693" r:id="rId12"/>
    <p:sldLayoutId id="2147483694" r:id="rId13"/>
    <p:sldLayoutId id="2147483695" r:id="rId14"/>
    <p:sldLayoutId id="2147483696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402325" indent="-40232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1082" indent="-26821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77515" indent="-268216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13947" indent="-268216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80" y="274637"/>
            <a:ext cx="823103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0" y="1600204"/>
            <a:ext cx="823103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79" y="6356354"/>
            <a:ext cx="213397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C160-7948-4732-8B4D-D314CDC034DE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743" y="6356354"/>
            <a:ext cx="2896103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4339" y="6356354"/>
            <a:ext cx="213397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6D68-46F6-4958-B33A-6E4B0877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70690" y="548680"/>
            <a:ext cx="6481469" cy="130923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pt-BR" sz="2800" dirty="0"/>
              <a:t>II Seminário de Infraestrutura e Transporte AEMESP - 24ª Semana de Tecnologia </a:t>
            </a:r>
            <a:r>
              <a:rPr lang="pt-BR" sz="2800" dirty="0" err="1"/>
              <a:t>Metroferroviária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58796" y="5504513"/>
            <a:ext cx="1615536" cy="45887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2000" dirty="0" err="1"/>
              <a:t>Ago</a:t>
            </a:r>
            <a:r>
              <a:rPr lang="pt-BR" sz="2000" dirty="0"/>
              <a:t>/2018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70690" y="2389806"/>
            <a:ext cx="7367696" cy="144016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4400" dirty="0"/>
              <a:t>Potencial para short </a:t>
            </a:r>
            <a:r>
              <a:rPr lang="pt-BR" sz="4400" dirty="0" err="1"/>
              <a:t>lines</a:t>
            </a:r>
            <a:r>
              <a:rPr lang="pt-BR" sz="4400" dirty="0"/>
              <a:t> no mercado brasileiro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94152" y="4361856"/>
            <a:ext cx="4158872" cy="61076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pt-BR" sz="2800" dirty="0"/>
              <a:t>Dalmo Marchetti - BNDES</a:t>
            </a:r>
          </a:p>
        </p:txBody>
      </p:sp>
    </p:spTree>
    <p:extLst>
      <p:ext uri="{BB962C8B-B14F-4D97-AF65-F5344CB8AC3E}">
        <p14:creationId xmlns:p14="http://schemas.microsoft.com/office/powerpoint/2010/main" val="33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30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000" dirty="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1275" y="1391004"/>
            <a:ext cx="8569473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endParaRPr lang="pt-BR" sz="36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60" y="6394423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76075" y="2146539"/>
            <a:ext cx="4250413" cy="670394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r>
              <a:rPr lang="pt-BR" sz="2800" dirty="0"/>
              <a:t>Corredores de integração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61022" y="2348880"/>
            <a:ext cx="4284736" cy="1391024"/>
          </a:xfrm>
          <a:prstGeom prst="roundRect">
            <a:avLst/>
          </a:prstGeom>
          <a:solidFill>
            <a:srgbClr val="C00000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r>
              <a:rPr lang="pt-BR" sz="2800" dirty="0"/>
              <a:t>Maior atendimento de clientes e usuários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72793" y="4005064"/>
            <a:ext cx="4284736" cy="1080120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r>
              <a:rPr lang="pt-BR" sz="2800" dirty="0"/>
              <a:t>Diversificação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6281" y="3230978"/>
            <a:ext cx="4284736" cy="976958"/>
          </a:xfrm>
          <a:prstGeom prst="roundRect">
            <a:avLst/>
          </a:prstGeom>
          <a:solidFill>
            <a:srgbClr val="C00000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r>
              <a:rPr lang="pt-BR" sz="2800" dirty="0"/>
              <a:t>Novos serviços</a:t>
            </a:r>
          </a:p>
          <a:p>
            <a:r>
              <a:rPr lang="pt-BR" sz="2800" dirty="0"/>
              <a:t>Maior acesso à rede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41753" y="4545124"/>
            <a:ext cx="4284736" cy="976958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r>
              <a:rPr lang="pt-BR" sz="2800" dirty="0"/>
              <a:t>Maiores produtividade e densidade</a:t>
            </a:r>
          </a:p>
        </p:txBody>
      </p:sp>
    </p:spTree>
    <p:extLst>
      <p:ext uri="{BB962C8B-B14F-4D97-AF65-F5344CB8AC3E}">
        <p14:creationId xmlns:p14="http://schemas.microsoft.com/office/powerpoint/2010/main" val="26408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70690" y="548680"/>
            <a:ext cx="6481469" cy="130923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pt-BR" sz="2800" dirty="0"/>
              <a:t>II Seminário de Infraestrutura e Transporte AEMESP - 24ª Semana de Tecnologia </a:t>
            </a:r>
            <a:r>
              <a:rPr lang="pt-BR" sz="2800" dirty="0" err="1"/>
              <a:t>Metroferroviária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58796" y="5504513"/>
            <a:ext cx="1615536" cy="45887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2000" dirty="0" err="1"/>
              <a:t>Ago</a:t>
            </a:r>
            <a:r>
              <a:rPr lang="pt-BR" sz="2000" dirty="0"/>
              <a:t>/2018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70690" y="2389806"/>
            <a:ext cx="7367696" cy="144016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4400" dirty="0"/>
              <a:t>Obrigado!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94152" y="4361856"/>
            <a:ext cx="4158872" cy="61076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pt-BR" sz="2400" dirty="0"/>
              <a:t>Dalmo Marchetti - BNDES</a:t>
            </a:r>
          </a:p>
        </p:txBody>
      </p:sp>
    </p:spTree>
    <p:extLst>
      <p:ext uri="{BB962C8B-B14F-4D97-AF65-F5344CB8AC3E}">
        <p14:creationId xmlns:p14="http://schemas.microsoft.com/office/powerpoint/2010/main" val="13840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705091" y="302528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000" dirty="0">
                <a:solidFill>
                  <a:schemeClr val="bg1"/>
                </a:solidFill>
              </a:rPr>
              <a:t>Contexto no mundo 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6916947"/>
              </p:ext>
            </p:extLst>
          </p:nvPr>
        </p:nvGraphicFramePr>
        <p:xfrm>
          <a:off x="324322" y="1396646"/>
          <a:ext cx="8496944" cy="455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2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30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000" dirty="0">
                <a:solidFill>
                  <a:schemeClr val="bg1"/>
                </a:solidFill>
              </a:rPr>
              <a:t>Futuro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1275" y="1391004"/>
            <a:ext cx="8569473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3600" dirty="0"/>
              <a:t>Qual o papel esperado do setor ferroviário?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60" y="6394423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76076" y="2758606"/>
            <a:ext cx="4152702" cy="3407248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Atendimento tempestivo à demanda de exportação?</a:t>
            </a:r>
            <a:br>
              <a:rPr lang="pt-BR" sz="2200" dirty="0"/>
            </a:br>
            <a:r>
              <a:rPr lang="pt-BR" sz="2200" dirty="0"/>
              <a:t>(corredores de exportação)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Transporte de </a:t>
            </a:r>
            <a:r>
              <a:rPr lang="pt-BR" sz="2200" i="1" dirty="0"/>
              <a:t>commodities</a:t>
            </a:r>
            <a:r>
              <a:rPr lang="pt-BR" sz="2200" dirty="0"/>
              <a:t> minerais e agrícolas?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61022" y="2758056"/>
            <a:ext cx="4284736" cy="3407248"/>
          </a:xfrm>
          <a:prstGeom prst="roundRect">
            <a:avLst/>
          </a:prstGeom>
          <a:solidFill>
            <a:srgbClr val="C00000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Maior inserção nas trocas regionais?</a:t>
            </a:r>
            <a:br>
              <a:rPr lang="pt-BR" sz="2000" dirty="0"/>
            </a:br>
            <a:r>
              <a:rPr lang="pt-BR" sz="2000" dirty="0"/>
              <a:t>(corredores de integração)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Redução mais generalizada de custos na economia?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Maior inserção na carga geral (hoje em 9%)?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Mobilidade  sustentável nas cidades?</a:t>
            </a:r>
          </a:p>
        </p:txBody>
      </p:sp>
    </p:spTree>
    <p:extLst>
      <p:ext uri="{BB962C8B-B14F-4D97-AF65-F5344CB8AC3E}">
        <p14:creationId xmlns:p14="http://schemas.microsoft.com/office/powerpoint/2010/main" val="30561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30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000" dirty="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1275" y="1391004"/>
            <a:ext cx="8569473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endParaRPr lang="pt-BR" sz="36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60" y="6394423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76075" y="2146539"/>
            <a:ext cx="4250413" cy="670394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2600" dirty="0"/>
              <a:t>Diversidade de cargas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61022" y="2348880"/>
            <a:ext cx="4284736" cy="1391024"/>
          </a:xfrm>
          <a:prstGeom prst="roundRect">
            <a:avLst/>
          </a:prstGeom>
          <a:solidFill>
            <a:srgbClr val="C00000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2600" dirty="0"/>
              <a:t>Maior inserção nas trocas regionais</a:t>
            </a:r>
            <a:br>
              <a:rPr lang="pt-BR" sz="2600" dirty="0"/>
            </a:br>
            <a:r>
              <a:rPr lang="pt-BR" sz="2600" dirty="0"/>
              <a:t>(corredores de integração)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72793" y="4005064"/>
            <a:ext cx="4284736" cy="1224136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2600" dirty="0"/>
              <a:t>Redução generalizada de custos na economia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6281" y="3230978"/>
            <a:ext cx="4284736" cy="900100"/>
          </a:xfrm>
          <a:prstGeom prst="roundRect">
            <a:avLst/>
          </a:prstGeom>
          <a:solidFill>
            <a:srgbClr val="C00000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2600" dirty="0"/>
              <a:t>Maior inserção na carga geral (hoje em 9%)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41753" y="4545124"/>
            <a:ext cx="4284736" cy="900100"/>
          </a:xfrm>
          <a:prstGeom prst="roundRect">
            <a:avLst/>
          </a:prstGeom>
          <a:solidFill>
            <a:schemeClr val="accent3">
              <a:lumMod val="50000"/>
              <a:alpha val="74902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t"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pt-BR" sz="2600" dirty="0"/>
              <a:t>Mobilidade  sustentável nas cidades</a:t>
            </a:r>
          </a:p>
        </p:txBody>
      </p:sp>
    </p:spTree>
    <p:extLst>
      <p:ext uri="{BB962C8B-B14F-4D97-AF65-F5344CB8AC3E}">
        <p14:creationId xmlns:p14="http://schemas.microsoft.com/office/powerpoint/2010/main" val="971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28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600" dirty="0">
                <a:solidFill>
                  <a:schemeClr val="bg1"/>
                </a:solidFill>
              </a:rPr>
              <a:t>Short </a:t>
            </a:r>
            <a:r>
              <a:rPr lang="pt-BR" sz="3600" dirty="0" err="1">
                <a:solidFill>
                  <a:schemeClr val="bg1"/>
                </a:solidFill>
              </a:rPr>
              <a:t>lines</a:t>
            </a:r>
            <a:r>
              <a:rPr lang="pt-BR" sz="3600" dirty="0">
                <a:solidFill>
                  <a:schemeClr val="bg1"/>
                </a:solidFill>
              </a:rPr>
              <a:t> (EUA)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0796" y="1391004"/>
            <a:ext cx="7790430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Interesse regional (9%)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err="1"/>
              <a:t>Originação</a:t>
            </a:r>
            <a:r>
              <a:rPr lang="pt-BR" sz="3600" dirty="0"/>
              <a:t> para outros modais (33%)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Alimentação classe I (48%)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Transferência (10%)</a:t>
            </a:r>
          </a:p>
          <a:p>
            <a:r>
              <a:rPr lang="pt-BR" sz="3600" dirty="0"/>
              <a:t>Servindo uma </a:t>
            </a:r>
            <a:r>
              <a:rPr lang="pt-BR" sz="3600" dirty="0" err="1"/>
              <a:t>diveridade</a:t>
            </a:r>
            <a:r>
              <a:rPr lang="pt-BR" sz="3600" dirty="0"/>
              <a:t> de indústrias e clientes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4310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5588" cy="6897688"/>
          </a:xfrm>
          <a:prstGeom prst="rect">
            <a:avLst/>
          </a:prstGeom>
        </p:spPr>
      </p:pic>
      <p:cxnSp>
        <p:nvCxnSpPr>
          <p:cNvPr id="13" name="Conector em curva 12"/>
          <p:cNvCxnSpPr/>
          <p:nvPr/>
        </p:nvCxnSpPr>
        <p:spPr>
          <a:xfrm flipV="1">
            <a:off x="3708551" y="2398768"/>
            <a:ext cx="3299105" cy="742203"/>
          </a:xfrm>
          <a:prstGeom prst="curvedConnector3">
            <a:avLst>
              <a:gd name="adj1" fmla="val 4622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em curva 22"/>
          <p:cNvCxnSpPr/>
          <p:nvPr/>
        </p:nvCxnSpPr>
        <p:spPr>
          <a:xfrm rot="5400000" flipH="1" flipV="1">
            <a:off x="4164928" y="2331785"/>
            <a:ext cx="2767287" cy="929273"/>
          </a:xfrm>
          <a:prstGeom prst="curvedConnector3">
            <a:avLst>
              <a:gd name="adj1" fmla="val 75533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6179869" y="2492896"/>
            <a:ext cx="697582" cy="1152128"/>
            <a:chOff x="6178796" y="2492896"/>
            <a:chExt cx="697460" cy="1152128"/>
          </a:xfrm>
        </p:grpSpPr>
        <p:cxnSp>
          <p:nvCxnSpPr>
            <p:cNvPr id="34" name="Conector em curva 33"/>
            <p:cNvCxnSpPr/>
            <p:nvPr/>
          </p:nvCxnSpPr>
          <p:spPr>
            <a:xfrm rot="5400000">
              <a:off x="5879454" y="2792238"/>
              <a:ext cx="1152128" cy="553444"/>
            </a:xfrm>
            <a:prstGeom prst="curvedConnector3">
              <a:avLst/>
            </a:prstGeom>
            <a:ln w="28575" cmpd="sng">
              <a:solidFill>
                <a:schemeClr val="accent6">
                  <a:lumMod val="50000"/>
                </a:schemeClr>
              </a:solidFill>
              <a:prstDash val="sysDash"/>
              <a:headEnd type="arrow"/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em curva 35"/>
            <p:cNvCxnSpPr/>
            <p:nvPr/>
          </p:nvCxnSpPr>
          <p:spPr>
            <a:xfrm>
              <a:off x="6455518" y="3068960"/>
              <a:ext cx="420738" cy="219943"/>
            </a:xfrm>
            <a:prstGeom prst="curvedConnector3">
              <a:avLst/>
            </a:prstGeom>
            <a:ln w="28575" cmpd="sng">
              <a:solidFill>
                <a:schemeClr val="accent6">
                  <a:lumMod val="50000"/>
                </a:schemeClr>
              </a:solidFill>
              <a:prstDash val="sysDash"/>
              <a:headEnd type="arrow"/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7381595" y="2471126"/>
            <a:ext cx="997309" cy="381812"/>
            <a:chOff x="7380312" y="2471124"/>
            <a:chExt cx="997136" cy="381812"/>
          </a:xfrm>
        </p:grpSpPr>
        <p:sp>
          <p:nvSpPr>
            <p:cNvPr id="39" name="Elipse 38"/>
            <p:cNvSpPr/>
            <p:nvPr/>
          </p:nvSpPr>
          <p:spPr>
            <a:xfrm>
              <a:off x="7380312" y="2471124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680411" y="2545159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Suape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837543" y="3119198"/>
            <a:ext cx="904154" cy="597836"/>
            <a:chOff x="6836354" y="3119196"/>
            <a:chExt cx="903998" cy="597836"/>
          </a:xfrm>
        </p:grpSpPr>
        <p:sp>
          <p:nvSpPr>
            <p:cNvPr id="38" name="Elipse 37"/>
            <p:cNvSpPr/>
            <p:nvPr/>
          </p:nvSpPr>
          <p:spPr>
            <a:xfrm>
              <a:off x="6836354" y="3119196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043315" y="3409255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Aratu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901278" y="1105003"/>
            <a:ext cx="953130" cy="473565"/>
            <a:chOff x="5900250" y="1104999"/>
            <a:chExt cx="952963" cy="473565"/>
          </a:xfrm>
        </p:grpSpPr>
        <p:sp>
          <p:nvSpPr>
            <p:cNvPr id="37" name="Elipse 36"/>
            <p:cNvSpPr/>
            <p:nvPr/>
          </p:nvSpPr>
          <p:spPr>
            <a:xfrm>
              <a:off x="5900250" y="1196752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156176" y="1104999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Itaqui</a:t>
              </a:r>
            </a:p>
          </p:txBody>
        </p:sp>
      </p:grpSp>
      <p:sp>
        <p:nvSpPr>
          <p:cNvPr id="9" name="Retângulo de cantos arredondados 8"/>
          <p:cNvSpPr/>
          <p:nvPr/>
        </p:nvSpPr>
        <p:spPr>
          <a:xfrm>
            <a:off x="1619952" y="3022565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integração CO-NE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825952" y="904417"/>
            <a:ext cx="2059787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corredor norte </a:t>
            </a:r>
            <a:r>
              <a:rPr lang="pt-BR" sz="1800" dirty="0" err="1">
                <a:solidFill>
                  <a:schemeClr val="bg1"/>
                </a:solidFill>
              </a:rPr>
              <a:t>exp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196603" y="3781996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integração NE-SE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705788" y="6449143"/>
            <a:ext cx="1726111" cy="28803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Fonte: MT, adaptado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908037" y="1556797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Multimodal</a:t>
            </a:r>
          </a:p>
        </p:txBody>
      </p:sp>
      <p:cxnSp>
        <p:nvCxnSpPr>
          <p:cNvPr id="28" name="Conector em curva 27"/>
          <p:cNvCxnSpPr/>
          <p:nvPr/>
        </p:nvCxnSpPr>
        <p:spPr>
          <a:xfrm rot="5400000" flipH="1" flipV="1">
            <a:off x="3449470" y="1938182"/>
            <a:ext cx="1965987" cy="727623"/>
          </a:xfrm>
          <a:prstGeom prst="curvedConnector3">
            <a:avLst>
              <a:gd name="adj1" fmla="val 101494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 rot="16200000" flipH="1">
            <a:off x="2831765" y="2048011"/>
            <a:ext cx="1872211" cy="745751"/>
          </a:xfrm>
          <a:prstGeom prst="curvedConnector3">
            <a:avLst>
              <a:gd name="adj1" fmla="val -1748"/>
            </a:avLst>
          </a:prstGeom>
          <a:ln w="28575" cmpd="sng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700587" y="44331"/>
            <a:ext cx="6439192" cy="830997"/>
          </a:xfrm>
          <a:prstGeom prst="rect">
            <a:avLst/>
          </a:prstGeom>
          <a:solidFill>
            <a:srgbClr val="007E3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Investimentos estruturantes e eixos de integração ferroviária</a:t>
            </a:r>
          </a:p>
        </p:txBody>
      </p:sp>
      <p:cxnSp>
        <p:nvCxnSpPr>
          <p:cNvPr id="32" name="Conector em curva 31"/>
          <p:cNvCxnSpPr/>
          <p:nvPr/>
        </p:nvCxnSpPr>
        <p:spPr>
          <a:xfrm rot="16200000" flipV="1">
            <a:off x="4169809" y="3824881"/>
            <a:ext cx="1231180" cy="1145410"/>
          </a:xfrm>
          <a:prstGeom prst="curvedConnector3">
            <a:avLst>
              <a:gd name="adj1" fmla="val 6823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2268539" y="4048853"/>
            <a:ext cx="2553300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Capacitar corredor CO SE</a:t>
            </a:r>
          </a:p>
        </p:txBody>
      </p:sp>
      <p:cxnSp>
        <p:nvCxnSpPr>
          <p:cNvPr id="49" name="Conector em curva 48"/>
          <p:cNvCxnSpPr/>
          <p:nvPr/>
        </p:nvCxnSpPr>
        <p:spPr>
          <a:xfrm rot="5400000" flipH="1" flipV="1">
            <a:off x="4848161" y="4928503"/>
            <a:ext cx="720081" cy="169349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7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5588" cy="6897688"/>
          </a:xfrm>
          <a:prstGeom prst="rect">
            <a:avLst/>
          </a:prstGeom>
        </p:spPr>
      </p:pic>
      <p:cxnSp>
        <p:nvCxnSpPr>
          <p:cNvPr id="13" name="Conector em curva 12"/>
          <p:cNvCxnSpPr/>
          <p:nvPr/>
        </p:nvCxnSpPr>
        <p:spPr>
          <a:xfrm flipV="1">
            <a:off x="3708551" y="2398768"/>
            <a:ext cx="3299105" cy="742203"/>
          </a:xfrm>
          <a:prstGeom prst="curvedConnector3">
            <a:avLst>
              <a:gd name="adj1" fmla="val 4622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em curva 22"/>
          <p:cNvCxnSpPr/>
          <p:nvPr/>
        </p:nvCxnSpPr>
        <p:spPr>
          <a:xfrm rot="5400000" flipH="1" flipV="1">
            <a:off x="4164928" y="2331785"/>
            <a:ext cx="2767287" cy="929273"/>
          </a:xfrm>
          <a:prstGeom prst="curvedConnector3">
            <a:avLst>
              <a:gd name="adj1" fmla="val 75533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6179869" y="2492896"/>
            <a:ext cx="697582" cy="1152128"/>
            <a:chOff x="6178796" y="2492896"/>
            <a:chExt cx="697460" cy="1152128"/>
          </a:xfrm>
        </p:grpSpPr>
        <p:cxnSp>
          <p:nvCxnSpPr>
            <p:cNvPr id="34" name="Conector em curva 33"/>
            <p:cNvCxnSpPr/>
            <p:nvPr/>
          </p:nvCxnSpPr>
          <p:spPr>
            <a:xfrm rot="5400000">
              <a:off x="5879454" y="2792238"/>
              <a:ext cx="1152128" cy="553444"/>
            </a:xfrm>
            <a:prstGeom prst="curvedConnector3">
              <a:avLst/>
            </a:prstGeom>
            <a:ln w="28575" cmpd="sng">
              <a:solidFill>
                <a:schemeClr val="accent6">
                  <a:lumMod val="50000"/>
                </a:schemeClr>
              </a:solidFill>
              <a:prstDash val="sysDash"/>
              <a:headEnd type="arrow"/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em curva 35"/>
            <p:cNvCxnSpPr/>
            <p:nvPr/>
          </p:nvCxnSpPr>
          <p:spPr>
            <a:xfrm>
              <a:off x="6455518" y="3068960"/>
              <a:ext cx="420738" cy="219943"/>
            </a:xfrm>
            <a:prstGeom prst="curvedConnector3">
              <a:avLst/>
            </a:prstGeom>
            <a:ln w="28575" cmpd="sng">
              <a:solidFill>
                <a:schemeClr val="accent6">
                  <a:lumMod val="50000"/>
                </a:schemeClr>
              </a:solidFill>
              <a:prstDash val="sysDash"/>
              <a:headEnd type="arrow"/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7381595" y="2471126"/>
            <a:ext cx="997309" cy="381812"/>
            <a:chOff x="7380312" y="2471124"/>
            <a:chExt cx="997136" cy="381812"/>
          </a:xfrm>
        </p:grpSpPr>
        <p:sp>
          <p:nvSpPr>
            <p:cNvPr id="39" name="Elipse 38"/>
            <p:cNvSpPr/>
            <p:nvPr/>
          </p:nvSpPr>
          <p:spPr>
            <a:xfrm>
              <a:off x="7380312" y="2471124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680411" y="2545159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Suape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837543" y="3119198"/>
            <a:ext cx="904154" cy="597836"/>
            <a:chOff x="6836354" y="3119196"/>
            <a:chExt cx="903998" cy="597836"/>
          </a:xfrm>
        </p:grpSpPr>
        <p:sp>
          <p:nvSpPr>
            <p:cNvPr id="38" name="Elipse 37"/>
            <p:cNvSpPr/>
            <p:nvPr/>
          </p:nvSpPr>
          <p:spPr>
            <a:xfrm>
              <a:off x="6836354" y="3119196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043315" y="3409255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Aratu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901278" y="1105003"/>
            <a:ext cx="953130" cy="473565"/>
            <a:chOff x="5900250" y="1104999"/>
            <a:chExt cx="952963" cy="473565"/>
          </a:xfrm>
        </p:grpSpPr>
        <p:sp>
          <p:nvSpPr>
            <p:cNvPr id="37" name="Elipse 36"/>
            <p:cNvSpPr/>
            <p:nvPr/>
          </p:nvSpPr>
          <p:spPr>
            <a:xfrm>
              <a:off x="5900250" y="1196752"/>
              <a:ext cx="327934" cy="3818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156176" y="1104999"/>
              <a:ext cx="69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Itaqui</a:t>
              </a:r>
            </a:p>
          </p:txBody>
        </p:sp>
      </p:grpSp>
      <p:sp>
        <p:nvSpPr>
          <p:cNvPr id="9" name="Retângulo de cantos arredondados 8"/>
          <p:cNvSpPr/>
          <p:nvPr/>
        </p:nvSpPr>
        <p:spPr>
          <a:xfrm>
            <a:off x="1619952" y="3022565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integração CO-NE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825952" y="904417"/>
            <a:ext cx="2059787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corredor norte </a:t>
            </a:r>
            <a:r>
              <a:rPr lang="pt-BR" sz="1800" dirty="0" err="1">
                <a:solidFill>
                  <a:schemeClr val="bg1"/>
                </a:solidFill>
              </a:rPr>
              <a:t>exp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196603" y="3781996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integração NE-SE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705788" y="6449143"/>
            <a:ext cx="1726111" cy="28803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Fonte: MT, adaptado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908037" y="1556797"/>
            <a:ext cx="1872534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Multimodal</a:t>
            </a:r>
          </a:p>
        </p:txBody>
      </p:sp>
      <p:cxnSp>
        <p:nvCxnSpPr>
          <p:cNvPr id="28" name="Conector em curva 27"/>
          <p:cNvCxnSpPr/>
          <p:nvPr/>
        </p:nvCxnSpPr>
        <p:spPr>
          <a:xfrm rot="5400000" flipH="1" flipV="1">
            <a:off x="3449470" y="1938182"/>
            <a:ext cx="1965987" cy="727623"/>
          </a:xfrm>
          <a:prstGeom prst="curvedConnector3">
            <a:avLst>
              <a:gd name="adj1" fmla="val 101494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 rot="16200000" flipH="1">
            <a:off x="2831765" y="2048011"/>
            <a:ext cx="1872211" cy="745751"/>
          </a:xfrm>
          <a:prstGeom prst="curvedConnector3">
            <a:avLst>
              <a:gd name="adj1" fmla="val -1748"/>
            </a:avLst>
          </a:prstGeom>
          <a:ln w="28575" cmpd="sng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700587" y="44331"/>
            <a:ext cx="6439192" cy="830997"/>
          </a:xfrm>
          <a:prstGeom prst="rect">
            <a:avLst/>
          </a:prstGeom>
          <a:solidFill>
            <a:srgbClr val="007E3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Investimentos estruturantes e eixos de integração ferroviária</a:t>
            </a:r>
          </a:p>
        </p:txBody>
      </p:sp>
      <p:cxnSp>
        <p:nvCxnSpPr>
          <p:cNvPr id="32" name="Conector em curva 31"/>
          <p:cNvCxnSpPr/>
          <p:nvPr/>
        </p:nvCxnSpPr>
        <p:spPr>
          <a:xfrm rot="16200000" flipV="1">
            <a:off x="4169809" y="3824881"/>
            <a:ext cx="1231180" cy="1145410"/>
          </a:xfrm>
          <a:prstGeom prst="curvedConnector3">
            <a:avLst>
              <a:gd name="adj1" fmla="val 6823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2268539" y="4048853"/>
            <a:ext cx="2553300" cy="262423"/>
          </a:xfrm>
          <a:prstGeom prst="roundRect">
            <a:avLst/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Capacitar corredor CO SE</a:t>
            </a:r>
          </a:p>
        </p:txBody>
      </p:sp>
      <p:cxnSp>
        <p:nvCxnSpPr>
          <p:cNvPr id="49" name="Conector em curva 48"/>
          <p:cNvCxnSpPr/>
          <p:nvPr/>
        </p:nvCxnSpPr>
        <p:spPr>
          <a:xfrm rot="5400000" flipH="1" flipV="1">
            <a:off x="4848161" y="4928503"/>
            <a:ext cx="720081" cy="169349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>
                <a:alpha val="70000"/>
              </a:srgbClr>
            </a:solidFill>
            <a:headEnd type="arrow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/>
          <p:nvPr/>
        </p:nvPicPr>
        <p:blipFill>
          <a:blip r:embed="rId3"/>
          <a:stretch>
            <a:fillRect/>
          </a:stretch>
        </p:blipFill>
        <p:spPr>
          <a:xfrm>
            <a:off x="-35718" y="0"/>
            <a:ext cx="9181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7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28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600" dirty="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0796" y="1391004"/>
            <a:ext cx="7790430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Planejamento para deslocamentos sustentáveis regionais e nas cidades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Devolução trechos pouco utilizados ou abandonados (custos de saída)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Novas </a:t>
            </a:r>
            <a:r>
              <a:rPr lang="pt-BR" sz="3600" dirty="0" err="1"/>
              <a:t>PPPs</a:t>
            </a:r>
            <a:r>
              <a:rPr lang="pt-BR" sz="3600" dirty="0"/>
              <a:t> e regulamentação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Incentivo a novos atores e negócios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dirty="0"/>
              <a:t>Precificação do direito de passagem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7858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9145588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70796" y="302528"/>
            <a:ext cx="3675846" cy="894227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buClr>
                <a:schemeClr val="bg1"/>
              </a:buClr>
            </a:pPr>
            <a:r>
              <a:rPr lang="pt-BR" sz="3600" dirty="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0796" y="1391004"/>
            <a:ext cx="7790430" cy="4774850"/>
          </a:xfrm>
          <a:prstGeom prst="roundRect">
            <a:avLst/>
          </a:prstGeom>
          <a:solidFill>
            <a:srgbClr val="4F81BD">
              <a:alpha val="74902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Acesso à rede e maior competição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Metas de diversificação incumbentes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Metas de aumento velocidade média e giro das composições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Metas socioambientais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Aumento investimento setorial anual  (R$19 bi)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52159" y="6394421"/>
            <a:ext cx="1394675" cy="261847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sz="1400" i="1" dirty="0" err="1"/>
              <a:t>google</a:t>
            </a:r>
            <a:r>
              <a:rPr lang="pt-BR" sz="1400" i="1" dirty="0"/>
              <a:t> </a:t>
            </a:r>
            <a:r>
              <a:rPr lang="pt-BR" sz="1400" i="1" dirty="0" err="1"/>
              <a:t>images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857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rutura padrã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>
            <a:alpha val="79999"/>
          </a:srgbClr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anchor="ctr"/>
      <a:lstStyle>
        <a:defPPr>
          <a:defRPr sz="18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>
          <a:noFill/>
        </a:ln>
        <a:effectLst>
          <a:outerShdw dist="35921" dir="2700000" algn="ctr" rotWithShape="0">
            <a:schemeClr val="folHlink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6838" tIns="47625" rIns="96838" bIns="476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352</Words>
  <Application>Microsoft Office PowerPoint</Application>
  <PresentationFormat>Personalizar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Tema do Office</vt:lpstr>
      <vt:lpstr>2_Personalizar design</vt:lpstr>
      <vt:lpstr>1_Personalizar design</vt:lpstr>
      <vt:lpstr>Estrutura padrão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Dalmo dos Santos Marchetti</dc:creator>
  <cp:lastModifiedBy>Dalmo Marchetti</cp:lastModifiedBy>
  <cp:revision>489</cp:revision>
  <cp:lastPrinted>2018-08-22T22:22:00Z</cp:lastPrinted>
  <dcterms:created xsi:type="dcterms:W3CDTF">2016-06-07T14:07:44Z</dcterms:created>
  <dcterms:modified xsi:type="dcterms:W3CDTF">2018-08-23T13:12:18Z</dcterms:modified>
</cp:coreProperties>
</file>