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1" r:id="rId2"/>
    <p:sldId id="278" r:id="rId3"/>
    <p:sldId id="279" r:id="rId4"/>
    <p:sldId id="283" r:id="rId5"/>
    <p:sldId id="286" r:id="rId6"/>
    <p:sldId id="284" r:id="rId7"/>
    <p:sldId id="285" r:id="rId8"/>
    <p:sldId id="281" r:id="rId9"/>
    <p:sldId id="288" r:id="rId10"/>
    <p:sldId id="289" r:id="rId11"/>
    <p:sldId id="282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87" r:id="rId22"/>
    <p:sldId id="280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10" r:id="rId32"/>
    <p:sldId id="307" r:id="rId33"/>
    <p:sldId id="308" r:id="rId34"/>
    <p:sldId id="309" r:id="rId35"/>
    <p:sldId id="311" r:id="rId36"/>
    <p:sldId id="312" r:id="rId37"/>
    <p:sldId id="277" r:id="rId3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Lato" panose="020B0604020202020204" charset="0"/>
      <p:regular r:id="rId45"/>
      <p:bold r:id="rId46"/>
      <p:italic r:id="rId47"/>
      <p:boldItalic r:id="rId48"/>
    </p:embeddedFont>
    <p:embeddedFont>
      <p:font typeface="Trebuchet MS" panose="020B0603020202020204" pitchFamily="34" charset="0"/>
      <p:regular r:id="rId49"/>
      <p:bold r:id="rId50"/>
      <p:italic r:id="rId51"/>
      <p:boldItalic r:id="rId5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presentação" id="{5A6F7FDE-1925-48BB-B2F9-AD2ECDBF4307}">
          <p14:sldIdLst>
            <p14:sldId id="271"/>
            <p14:sldId id="278"/>
          </p14:sldIdLst>
        </p14:section>
        <p14:section name="Objetivos e Introdução" id="{645CDB73-CBD5-434E-BA5E-152DBAB9AFB7}">
          <p14:sldIdLst>
            <p14:sldId id="279"/>
            <p14:sldId id="283"/>
            <p14:sldId id="286"/>
            <p14:sldId id="284"/>
            <p14:sldId id="285"/>
          </p14:sldIdLst>
        </p14:section>
        <p14:section name="Conceitos" id="{D450830E-B4C5-4E81-9DE5-A29CBE299B5A}">
          <p14:sldIdLst>
            <p14:sldId id="281"/>
            <p14:sldId id="288"/>
            <p14:sldId id="289"/>
            <p14:sldId id="282"/>
            <p14:sldId id="290"/>
          </p14:sldIdLst>
        </p14:section>
        <p14:section name="Impactos Operacionais" id="{95B06BD7-2E9F-44BD-9C8B-449053C84844}">
          <p14:sldIdLst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</p14:sldIdLst>
        </p14:section>
        <p14:section name="Implantação" id="{A25CE3B9-0180-41A4-8D1D-22A37C66516F}">
          <p14:sldIdLst>
            <p14:sldId id="287"/>
            <p14:sldId id="280"/>
            <p14:sldId id="299"/>
            <p14:sldId id="300"/>
            <p14:sldId id="301"/>
            <p14:sldId id="302"/>
            <p14:sldId id="303"/>
          </p14:sldIdLst>
        </p14:section>
        <p14:section name="Análise de Resultados" id="{32FA0DF5-4BA1-44E9-9F01-49AB5BEF633E}">
          <p14:sldIdLst>
            <p14:sldId id="304"/>
            <p14:sldId id="305"/>
            <p14:sldId id="306"/>
            <p14:sldId id="310"/>
            <p14:sldId id="307"/>
            <p14:sldId id="308"/>
          </p14:sldIdLst>
        </p14:section>
        <p14:section name="Conclusão" id="{275AF69C-5BDE-48A5-952C-EC39243511CB}">
          <p14:sldIdLst>
            <p14:sldId id="309"/>
            <p14:sldId id="311"/>
            <p14:sldId id="312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C7C"/>
    <a:srgbClr val="89D396"/>
    <a:srgbClr val="5A7F8F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294" y="114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Metr&#244;\AEAMESP\Desenvolvimento%20e%20Implanta&#231;&#227;o%20-%20MPI\Artigo\Desenvolvimento\info_falha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E:\Metr&#244;\AEAMESP\Desenvolvimento%20e%20Implanta&#231;&#227;o%20-%20MPI\Artigo\Desenvolvimento\info_falha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 dirty="0"/>
              <a:t>Usuários</a:t>
            </a:r>
            <a:r>
              <a:rPr lang="pt-BR" baseline="0" dirty="0"/>
              <a:t> x Linha</a:t>
            </a:r>
          </a:p>
          <a:p>
            <a:pPr>
              <a:defRPr/>
            </a:pPr>
            <a:r>
              <a:rPr lang="pt-BR" sz="1200" baseline="0" dirty="0"/>
              <a:t>(média diária x milhão)</a:t>
            </a:r>
            <a:endParaRPr lang="pt-BR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ln>
              <a:solidFill>
                <a:schemeClr val="bg1">
                  <a:lumMod val="5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F8E5-4E57-A27E-5A90AD7C7606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F8E5-4E57-A27E-5A90AD7C7606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F8E5-4E57-A27E-5A90AD7C76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Plan1!$F$11:$F$13</c:f>
              <c:strCache>
                <c:ptCount val="3"/>
                <c:pt idx="0">
                  <c:v>Linha 1</c:v>
                </c:pt>
                <c:pt idx="1">
                  <c:v>Linha 2</c:v>
                </c:pt>
                <c:pt idx="2">
                  <c:v>Linha 3</c:v>
                </c:pt>
              </c:strCache>
            </c:strRef>
          </c:cat>
          <c:val>
            <c:numRef>
              <c:f>Plan1!$G$11:$G$13</c:f>
              <c:numCache>
                <c:formatCode>General</c:formatCode>
                <c:ptCount val="3"/>
                <c:pt idx="0">
                  <c:v>1.048</c:v>
                </c:pt>
                <c:pt idx="1">
                  <c:v>0.51700000000000002</c:v>
                </c:pt>
                <c:pt idx="2">
                  <c:v>1.19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8E5-4E57-A27E-5A90AD7C76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44844160"/>
        <c:axId val="44845696"/>
      </c:barChart>
      <c:catAx>
        <c:axId val="44844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="1"/>
            </a:pPr>
            <a:endParaRPr lang="pt-BR"/>
          </a:p>
        </c:txPr>
        <c:crossAx val="44845696"/>
        <c:crosses val="autoZero"/>
        <c:auto val="1"/>
        <c:lblAlgn val="ctr"/>
        <c:lblOffset val="100"/>
        <c:noMultiLvlLbl val="0"/>
      </c:catAx>
      <c:valAx>
        <c:axId val="448456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4844160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pt-BR"/>
              <a:t>Viagens </a:t>
            </a:r>
            <a:r>
              <a:rPr lang="pt-BR" baseline="0"/>
              <a:t>x Linha</a:t>
            </a:r>
          </a:p>
          <a:p>
            <a:pPr>
              <a:defRPr/>
            </a:pPr>
            <a:r>
              <a:rPr lang="pt-BR" sz="1200" baseline="0"/>
              <a:t>(média diária)</a:t>
            </a:r>
            <a:endParaRPr lang="pt-BR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ln>
              <a:solidFill>
                <a:sysClr val="window" lastClr="FFFFFF">
                  <a:lumMod val="50000"/>
                </a:sys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solidFill>
                  <a:sysClr val="window" lastClr="FFFFFF">
                    <a:lumMod val="50000"/>
                  </a:sys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E45-4F20-BF76-F44B762EEDA3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solidFill>
                  <a:sysClr val="window" lastClr="FFFFFF">
                    <a:lumMod val="50000"/>
                  </a:sys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2E45-4F20-BF76-F44B762EEDA3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solidFill>
                  <a:sysClr val="window" lastClr="FFFFFF">
                    <a:lumMod val="50000"/>
                  </a:sys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2E45-4F20-BF76-F44B762EEDA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Plan1!$F$7:$F$9</c:f>
              <c:strCache>
                <c:ptCount val="3"/>
                <c:pt idx="0">
                  <c:v>Linha 1</c:v>
                </c:pt>
                <c:pt idx="1">
                  <c:v>Linha 2</c:v>
                </c:pt>
                <c:pt idx="2">
                  <c:v>Linha 3</c:v>
                </c:pt>
              </c:strCache>
            </c:strRef>
          </c:cat>
          <c:val>
            <c:numRef>
              <c:f>Plan1!$G$7:$G$9</c:f>
              <c:numCache>
                <c:formatCode>General</c:formatCode>
                <c:ptCount val="3"/>
                <c:pt idx="0">
                  <c:v>1106</c:v>
                </c:pt>
                <c:pt idx="1">
                  <c:v>860</c:v>
                </c:pt>
                <c:pt idx="2">
                  <c:v>1250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E45-4F20-BF76-F44B762EE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66896256"/>
        <c:axId val="66990464"/>
      </c:barChart>
      <c:catAx>
        <c:axId val="66896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="1"/>
            </a:pPr>
            <a:endParaRPr lang="pt-BR"/>
          </a:p>
        </c:txPr>
        <c:crossAx val="66990464"/>
        <c:crosses val="autoZero"/>
        <c:auto val="1"/>
        <c:lblAlgn val="ctr"/>
        <c:lblOffset val="100"/>
        <c:noMultiLvlLbl val="0"/>
      </c:catAx>
      <c:valAx>
        <c:axId val="669904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6896256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4349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1107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70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9541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404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9708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9631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0246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7145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7976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1413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18ACC-5D46-4422-9984-9D4F80DA6E27}" type="datetimeFigureOut">
              <a:rPr lang="pt-BR" smtClean="0"/>
              <a:t>03/08/2018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BA5EC-379B-4507-A2C3-F258FB992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79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tmp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emf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wmf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chart" Target="../charts/chart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21198"/>
          <a:stretch/>
        </p:blipFill>
        <p:spPr>
          <a:xfrm>
            <a:off x="496800" y="0"/>
            <a:ext cx="8724900" cy="6889081"/>
          </a:xfrm>
          <a:prstGeom prst="rect">
            <a:avLst/>
          </a:prstGeom>
        </p:spPr>
      </p:pic>
      <p:sp>
        <p:nvSpPr>
          <p:cNvPr id="20" name="Rectangle 5"/>
          <p:cNvSpPr/>
          <p:nvPr/>
        </p:nvSpPr>
        <p:spPr>
          <a:xfrm>
            <a:off x="0" y="0"/>
            <a:ext cx="5702300" cy="6858000"/>
          </a:xfrm>
          <a:prstGeom prst="rect">
            <a:avLst/>
          </a:prstGeom>
          <a:solidFill>
            <a:srgbClr val="1E3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5"/>
          <p:cNvSpPr/>
          <p:nvPr/>
        </p:nvSpPr>
        <p:spPr>
          <a:xfrm>
            <a:off x="-1" y="-2"/>
            <a:ext cx="5702301" cy="905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1"/>
          <p:cNvSpPr/>
          <p:nvPr/>
        </p:nvSpPr>
        <p:spPr>
          <a:xfrm>
            <a:off x="259080" y="3893089"/>
            <a:ext cx="50816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89D396"/>
                </a:solidFill>
                <a:latin typeface="Lato" charset="0"/>
                <a:ea typeface="Lato" charset="0"/>
                <a:cs typeface="Lato" charset="0"/>
              </a:rPr>
              <a:t>FERNANDO FURLAN</a:t>
            </a:r>
          </a:p>
          <a:p>
            <a:r>
              <a:rPr lang="en-US" sz="2000" b="1" i="1" dirty="0">
                <a:solidFill>
                  <a:srgbClr val="89D396"/>
                </a:solidFill>
                <a:latin typeface="Lato" charset="0"/>
                <a:ea typeface="Lato" charset="0"/>
                <a:cs typeface="Lato" charset="0"/>
              </a:rPr>
              <a:t>FERNANDO NISHIMURA DE MACEDO</a:t>
            </a:r>
          </a:p>
          <a:p>
            <a:r>
              <a:rPr lang="en-US" sz="2000" b="1" i="1" dirty="0">
                <a:solidFill>
                  <a:srgbClr val="89D396"/>
                </a:solidFill>
                <a:effectLst/>
                <a:latin typeface="Lato" charset="0"/>
                <a:ea typeface="Lato" charset="0"/>
                <a:cs typeface="Lato" charset="0"/>
              </a:rPr>
              <a:t>FRANCISCO CARLOS LOPES MATHIAS</a:t>
            </a:r>
          </a:p>
          <a:p>
            <a:r>
              <a:rPr lang="en-US" sz="2000" b="1" i="1" dirty="0">
                <a:solidFill>
                  <a:srgbClr val="89D396"/>
                </a:solidFill>
                <a:effectLst/>
                <a:latin typeface="Lato" charset="0"/>
                <a:ea typeface="Lato" charset="0"/>
                <a:cs typeface="Lato" charset="0"/>
              </a:rPr>
              <a:t>JULIANO RIGONI FURTUNATO</a:t>
            </a:r>
          </a:p>
          <a:p>
            <a:r>
              <a:rPr lang="en-US" sz="2000" b="1" i="1" dirty="0">
                <a:solidFill>
                  <a:srgbClr val="89D396"/>
                </a:solidFill>
                <a:latin typeface="Lato" charset="0"/>
                <a:ea typeface="Lato" charset="0"/>
                <a:cs typeface="Lato" charset="0"/>
              </a:rPr>
              <a:t>VINÍCIUS FELIPE GOMES</a:t>
            </a:r>
          </a:p>
        </p:txBody>
      </p:sp>
      <p:sp>
        <p:nvSpPr>
          <p:cNvPr id="24" name="TextBox 9"/>
          <p:cNvSpPr txBox="1"/>
          <p:nvPr/>
        </p:nvSpPr>
        <p:spPr>
          <a:xfrm>
            <a:off x="259080" y="1215433"/>
            <a:ext cx="50520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i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DESENVOLVIMENTO E IMPLANTAÇÃO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DO PROCESSO DE MANUTENÇÃO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PREDITIVA EM </a:t>
            </a:r>
            <a:r>
              <a:rPr lang="pt-BR" sz="20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INTERTRAVAMENTOS</a:t>
            </a:r>
          </a:p>
          <a:p>
            <a:pPr algn="r"/>
            <a:r>
              <a:rPr lang="en-US" sz="4000" b="1" i="1" dirty="0">
                <a:solidFill>
                  <a:schemeClr val="accent4"/>
                </a:solidFill>
                <a:latin typeface="Lato" charset="0"/>
                <a:ea typeface="Lato" charset="0"/>
                <a:cs typeface="Lato" charset="0"/>
              </a:rPr>
              <a:t>MPI</a:t>
            </a:r>
            <a:endParaRPr lang="en-US" sz="6600" b="1" i="1" dirty="0">
              <a:solidFill>
                <a:schemeClr val="accent4"/>
              </a:solidFill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62" y="258361"/>
            <a:ext cx="1392928" cy="38901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108738" cy="90574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81" y="29688"/>
            <a:ext cx="1036729" cy="84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11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26" y="1352362"/>
            <a:ext cx="8009774" cy="550563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CONCEITOS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Circuitos de Detecção de Ocupação AC 60Hz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419268" y="1688726"/>
            <a:ext cx="3151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i="1" u="sng" dirty="0"/>
              <a:t>Circuito COM ocupação</a:t>
            </a:r>
          </a:p>
        </p:txBody>
      </p:sp>
      <p:pic>
        <p:nvPicPr>
          <p:cNvPr id="15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400" y="2977200"/>
            <a:ext cx="7300800" cy="314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eta para cima 5"/>
          <p:cNvSpPr/>
          <p:nvPr/>
        </p:nvSpPr>
        <p:spPr>
          <a:xfrm rot="10800000">
            <a:off x="6576147" y="3016332"/>
            <a:ext cx="215900" cy="401782"/>
          </a:xfrm>
          <a:prstGeom prst="upArrow">
            <a:avLst>
              <a:gd name="adj1" fmla="val 50000"/>
              <a:gd name="adj2" fmla="val 86821"/>
            </a:avLst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465" y="4388483"/>
            <a:ext cx="1568248" cy="1514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64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F2A0B0B3-DFC2-42B2-8544-234C09F5B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29" y="1352362"/>
            <a:ext cx="7995558" cy="550563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419269" y="1463039"/>
            <a:ext cx="7425474" cy="514748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pt-BR" dirty="0"/>
              <a:t>“A </a:t>
            </a:r>
            <a:r>
              <a:rPr lang="pt-BR" sz="3200" b="1" i="1" u="sng" dirty="0">
                <a:solidFill>
                  <a:schemeClr val="accent5"/>
                </a:solidFill>
              </a:rPr>
              <a:t>manutenção preditiva</a:t>
            </a:r>
            <a:r>
              <a:rPr lang="pt-BR" dirty="0"/>
              <a:t> é o acompanhamento periódico de equipamentos, através de dados coletados por meio de </a:t>
            </a:r>
            <a:r>
              <a:rPr lang="pt-BR" sz="3200" b="1" i="1" u="sng" dirty="0">
                <a:solidFill>
                  <a:srgbClr val="7030A0"/>
                </a:solidFill>
              </a:rPr>
              <a:t>monitoração ou inspeções.</a:t>
            </a:r>
            <a:r>
              <a:rPr lang="pt-BR" dirty="0">
                <a:solidFill>
                  <a:srgbClr val="7030A0"/>
                </a:solidFill>
              </a:rPr>
              <a:t>”</a:t>
            </a:r>
          </a:p>
          <a:p>
            <a:pPr lvl="0"/>
            <a:endParaRPr lang="pt-BR" sz="1600" dirty="0"/>
          </a:p>
          <a:p>
            <a:pPr lvl="0"/>
            <a:r>
              <a:rPr lang="pt-BR" sz="3200" b="1" i="1" u="sng" dirty="0">
                <a:solidFill>
                  <a:schemeClr val="accent2"/>
                </a:solidFill>
              </a:rPr>
              <a:t>Antecipa-se</a:t>
            </a:r>
            <a:r>
              <a:rPr lang="pt-BR" dirty="0"/>
              <a:t> a necessidade de serviços de manutenção;</a:t>
            </a:r>
          </a:p>
          <a:p>
            <a:pPr lvl="0"/>
            <a:r>
              <a:rPr lang="pt-BR" sz="3200" b="1" i="1" u="sng" dirty="0">
                <a:solidFill>
                  <a:srgbClr val="C00000"/>
                </a:solidFill>
              </a:rPr>
              <a:t>Reduzir a manutenção corretiva </a:t>
            </a:r>
            <a:r>
              <a:rPr lang="pt-BR" dirty="0"/>
              <a:t>não planejada dos equipamentos;</a:t>
            </a:r>
          </a:p>
          <a:p>
            <a:pPr lvl="0"/>
            <a:r>
              <a:rPr lang="pt-BR" dirty="0"/>
              <a:t>Aumento da </a:t>
            </a:r>
            <a:r>
              <a:rPr lang="pt-BR" sz="3200" b="1" i="1" u="sng" dirty="0">
                <a:solidFill>
                  <a:schemeClr val="accent6">
                    <a:lumMod val="75000"/>
                  </a:schemeClr>
                </a:solidFill>
              </a:rPr>
              <a:t>vida útil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dirty="0"/>
              <a:t>dos equipamentos;</a:t>
            </a:r>
          </a:p>
          <a:p>
            <a:pPr lvl="0"/>
            <a:r>
              <a:rPr lang="pt-BR" dirty="0"/>
              <a:t>Redução de </a:t>
            </a:r>
            <a:r>
              <a:rPr lang="pt-BR" sz="3200" b="1" i="1" u="sng" dirty="0">
                <a:solidFill>
                  <a:schemeClr val="accent4"/>
                </a:solidFill>
              </a:rPr>
              <a:t>custos</a:t>
            </a:r>
            <a:r>
              <a:rPr lang="pt-BR" dirty="0"/>
              <a:t>.</a:t>
            </a:r>
          </a:p>
          <a:p>
            <a:pPr marL="45720" indent="0" algn="r">
              <a:buNone/>
            </a:pPr>
            <a:r>
              <a:rPr lang="pt-BR" sz="2000" dirty="0"/>
              <a:t> 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CONCEITOS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Manutenção Preditiva</a:t>
            </a:r>
          </a:p>
        </p:txBody>
      </p:sp>
    </p:spTree>
    <p:extLst>
      <p:ext uri="{BB962C8B-B14F-4D97-AF65-F5344CB8AC3E}">
        <p14:creationId xmlns:p14="http://schemas.microsoft.com/office/powerpoint/2010/main" val="96466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3BADEA7A-32B1-4436-8DAF-5A43C0E0C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42" y="1352362"/>
            <a:ext cx="7995558" cy="550563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419268" y="1463039"/>
            <a:ext cx="7580485" cy="53152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pt-BR" b="1" dirty="0"/>
              <a:t>Manutenção Corretiva ou Não Planejada:</a:t>
            </a:r>
          </a:p>
          <a:p>
            <a:pPr marL="502920" indent="-457200">
              <a:buFont typeface="Wingdings" panose="05000000000000000000" pitchFamily="2" charset="2"/>
              <a:buChar char="§"/>
            </a:pPr>
            <a:r>
              <a:rPr lang="pt-BR" dirty="0"/>
              <a:t>Atuações somente na </a:t>
            </a:r>
            <a:r>
              <a:rPr lang="pt-BR" sz="3200" b="1" i="1" u="sng" dirty="0">
                <a:solidFill>
                  <a:schemeClr val="accent2"/>
                </a:solidFill>
              </a:rPr>
              <a:t>existência de falhas </a:t>
            </a:r>
            <a:r>
              <a:rPr lang="pt-BR" dirty="0"/>
              <a:t>nos circuitos;</a:t>
            </a:r>
          </a:p>
          <a:p>
            <a:pPr marL="45720" indent="0">
              <a:buNone/>
            </a:pPr>
            <a:endParaRPr lang="pt-BR" sz="200" dirty="0"/>
          </a:p>
          <a:p>
            <a:pPr marL="45720" indent="0">
              <a:buNone/>
            </a:pPr>
            <a:r>
              <a:rPr lang="pt-BR" b="1" dirty="0"/>
              <a:t>Manutenção Preventiva:</a:t>
            </a:r>
          </a:p>
          <a:p>
            <a:pPr marL="502920" indent="-457200">
              <a:buFont typeface="Wingdings" panose="05000000000000000000" pitchFamily="2" charset="2"/>
              <a:buChar char="§"/>
            </a:pPr>
            <a:r>
              <a:rPr lang="pt-BR" dirty="0"/>
              <a:t>Realizadas conforme </a:t>
            </a:r>
            <a:r>
              <a:rPr lang="pt-BR" sz="3200" b="1" i="1" u="sng" dirty="0">
                <a:solidFill>
                  <a:srgbClr val="C00000"/>
                </a:solidFill>
              </a:rPr>
              <a:t>programação</a:t>
            </a:r>
            <a:r>
              <a:rPr lang="pt-BR" dirty="0"/>
              <a:t>;</a:t>
            </a:r>
          </a:p>
          <a:p>
            <a:pPr marL="502920" indent="-457200">
              <a:buFont typeface="Wingdings" panose="05000000000000000000" pitchFamily="2" charset="2"/>
              <a:buChar char="§"/>
            </a:pPr>
            <a:r>
              <a:rPr lang="pt-BR" dirty="0"/>
              <a:t>Intervenções são </a:t>
            </a:r>
            <a:r>
              <a:rPr lang="pt-BR" sz="3200" b="1" i="1" u="sng" dirty="0">
                <a:solidFill>
                  <a:schemeClr val="accent5"/>
                </a:solidFill>
              </a:rPr>
              <a:t>periódicas</a:t>
            </a:r>
            <a:r>
              <a:rPr lang="pt-BR" dirty="0"/>
              <a:t>;</a:t>
            </a:r>
          </a:p>
          <a:p>
            <a:pPr marL="502920" indent="-457200">
              <a:buFont typeface="Wingdings" panose="05000000000000000000" pitchFamily="2" charset="2"/>
              <a:buChar char="§"/>
            </a:pPr>
            <a:r>
              <a:rPr lang="pt-BR" sz="3200" b="1" i="1" u="sng" dirty="0">
                <a:solidFill>
                  <a:srgbClr val="7030A0"/>
                </a:solidFill>
              </a:rPr>
              <a:t>Criticidade e localização </a:t>
            </a:r>
            <a:r>
              <a:rPr lang="pt-BR" dirty="0"/>
              <a:t>do circuito definem a periodicidade das intervenções;</a:t>
            </a:r>
          </a:p>
          <a:p>
            <a:pPr marL="45720" indent="0">
              <a:buNone/>
            </a:pPr>
            <a:endParaRPr lang="pt-BR" sz="400" dirty="0"/>
          </a:p>
          <a:p>
            <a:pPr marL="45720" indent="0" algn="ctr">
              <a:buNone/>
            </a:pPr>
            <a:r>
              <a:rPr lang="pt-BR" dirty="0"/>
              <a:t>“</a:t>
            </a:r>
            <a:r>
              <a:rPr lang="pt-BR" b="1" i="1" u="sng" dirty="0">
                <a:solidFill>
                  <a:schemeClr val="accent6">
                    <a:lumMod val="75000"/>
                  </a:schemeClr>
                </a:solidFill>
              </a:rPr>
              <a:t>NÃO ELIMINA </a:t>
            </a:r>
            <a:r>
              <a:rPr lang="pt-BR" dirty="0"/>
              <a:t>á possibilidade de ocorrência de falhas nos circuitos”</a:t>
            </a:r>
          </a:p>
          <a:p>
            <a:pPr marL="45720" indent="0" algn="r">
              <a:buNone/>
            </a:pPr>
            <a:endParaRPr lang="pt-BR" dirty="0"/>
          </a:p>
          <a:p>
            <a:pPr marL="45720" indent="0" algn="r">
              <a:buNone/>
            </a:pPr>
            <a:r>
              <a:rPr lang="pt-BR" sz="2000" dirty="0"/>
              <a:t> 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CONCEITOS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Manutenções praticadas em Circuitos AC</a:t>
            </a:r>
          </a:p>
        </p:txBody>
      </p:sp>
    </p:spTree>
    <p:extLst>
      <p:ext uri="{BB962C8B-B14F-4D97-AF65-F5344CB8AC3E}">
        <p14:creationId xmlns:p14="http://schemas.microsoft.com/office/powerpoint/2010/main" val="375041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79FE63F8-4EF2-4BD9-A782-5EDA98430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26" y="1352362"/>
            <a:ext cx="8009774" cy="550563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419269" y="1463039"/>
            <a:ext cx="7425474" cy="51474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pt-BR" dirty="0"/>
              <a:t>“Originadas pela </a:t>
            </a:r>
            <a:r>
              <a:rPr lang="pt-BR" sz="3200" b="1" i="1" u="sng" dirty="0">
                <a:solidFill>
                  <a:srgbClr val="C00000"/>
                </a:solidFill>
              </a:rPr>
              <a:t>ausência, variação ou atenuação do sinal de ocupação</a:t>
            </a:r>
            <a:r>
              <a:rPr lang="pt-BR" dirty="0"/>
              <a:t>, </a:t>
            </a:r>
            <a:r>
              <a:rPr lang="pt-BR" dirty="0" err="1"/>
              <a:t>desenergizando</a:t>
            </a:r>
            <a:r>
              <a:rPr lang="pt-BR" dirty="0"/>
              <a:t> o relé de ocupação”</a:t>
            </a:r>
          </a:p>
          <a:p>
            <a:pPr marL="45720" indent="0">
              <a:buNone/>
            </a:pPr>
            <a:endParaRPr lang="pt-BR" sz="1100" dirty="0"/>
          </a:p>
          <a:p>
            <a:pPr marL="45720" indent="0">
              <a:buNone/>
            </a:pPr>
            <a:r>
              <a:rPr lang="pt-BR" dirty="0"/>
              <a:t>Tipos de Falsas Ocupações:</a:t>
            </a:r>
          </a:p>
          <a:p>
            <a:pPr marL="388620" indent="-342900"/>
            <a:r>
              <a:rPr lang="pt-BR" b="1" i="1" u="sng" dirty="0">
                <a:solidFill>
                  <a:schemeClr val="accent2"/>
                </a:solidFill>
              </a:rPr>
              <a:t>FIXA</a:t>
            </a:r>
            <a:r>
              <a:rPr lang="pt-BR" b="1" i="1" dirty="0">
                <a:solidFill>
                  <a:schemeClr val="accent2"/>
                </a:solidFill>
              </a:rPr>
              <a:t>: </a:t>
            </a:r>
            <a:r>
              <a:rPr lang="pt-BR" dirty="0"/>
              <a:t>A ausência ou atenuação do sinal de ocupação </a:t>
            </a:r>
            <a:r>
              <a:rPr lang="pt-BR" sz="3200" b="1" i="1" u="sng" dirty="0">
                <a:solidFill>
                  <a:schemeClr val="accent4"/>
                </a:solidFill>
              </a:rPr>
              <a:t>mantém</a:t>
            </a:r>
            <a:r>
              <a:rPr lang="pt-BR" dirty="0"/>
              <a:t> o relé de ocupação </a:t>
            </a:r>
            <a:r>
              <a:rPr lang="pt-BR" sz="3200" b="1" i="1" u="sng" dirty="0">
                <a:solidFill>
                  <a:schemeClr val="accent4"/>
                </a:solidFill>
              </a:rPr>
              <a:t>desenergizado</a:t>
            </a:r>
            <a:r>
              <a:rPr lang="pt-BR" dirty="0"/>
              <a:t>;</a:t>
            </a:r>
          </a:p>
          <a:p>
            <a:pPr marL="388620" indent="-342900"/>
            <a:endParaRPr lang="pt-BR" sz="900" dirty="0"/>
          </a:p>
          <a:p>
            <a:pPr marL="388620" indent="-342900"/>
            <a:r>
              <a:rPr lang="pt-BR" b="1" i="1" u="sng" dirty="0">
                <a:solidFill>
                  <a:schemeClr val="accent2"/>
                </a:solidFill>
              </a:rPr>
              <a:t>INTERMITENTE</a:t>
            </a:r>
            <a:r>
              <a:rPr lang="pt-BR" dirty="0"/>
              <a:t>: A variação ou atenuação do sinal de ocupação </a:t>
            </a:r>
            <a:r>
              <a:rPr lang="pt-BR" sz="3200" b="1" i="1" u="sng" dirty="0" err="1">
                <a:solidFill>
                  <a:srgbClr val="7030A0"/>
                </a:solidFill>
              </a:rPr>
              <a:t>desenergiza</a:t>
            </a:r>
            <a:r>
              <a:rPr lang="pt-BR" dirty="0"/>
              <a:t> o relé de ocupação de </a:t>
            </a:r>
            <a:r>
              <a:rPr lang="pt-BR" sz="3200" b="1" i="1" u="sng" dirty="0">
                <a:solidFill>
                  <a:srgbClr val="7030A0"/>
                </a:solidFill>
              </a:rPr>
              <a:t>forma intermitente</a:t>
            </a:r>
            <a:r>
              <a:rPr lang="pt-BR" sz="3200" dirty="0"/>
              <a:t>.</a:t>
            </a:r>
          </a:p>
          <a:p>
            <a:pPr marL="45720" indent="0" algn="r">
              <a:buNone/>
            </a:pPr>
            <a:endParaRPr lang="pt-BR" dirty="0"/>
          </a:p>
          <a:p>
            <a:pPr marL="45720" indent="0" algn="r">
              <a:buNone/>
            </a:pPr>
            <a:r>
              <a:rPr lang="pt-BR" sz="2000" dirty="0"/>
              <a:t> 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CONCEITOS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Falhas em Circuitos AC – Falsa Ocupação</a:t>
            </a:r>
          </a:p>
        </p:txBody>
      </p:sp>
    </p:spTree>
    <p:extLst>
      <p:ext uri="{BB962C8B-B14F-4D97-AF65-F5344CB8AC3E}">
        <p14:creationId xmlns:p14="http://schemas.microsoft.com/office/powerpoint/2010/main" val="160687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F70F2BE5-5695-443F-9B2E-EAF96F084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29" y="1352362"/>
            <a:ext cx="7995558" cy="550563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419268" y="1463039"/>
            <a:ext cx="7580485" cy="514748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pt-BR" sz="2400" b="1" dirty="0"/>
              <a:t>Falha de Falsa Ocupação FIXA – Estação Belém </a:t>
            </a:r>
            <a:r>
              <a:rPr lang="pt-BR" sz="1400" b="1" dirty="0"/>
              <a:t>(março/2013)</a:t>
            </a:r>
          </a:p>
          <a:p>
            <a:pPr marL="45720" indent="0">
              <a:buNone/>
            </a:pPr>
            <a:endParaRPr lang="pt-BR" sz="1050" b="1" dirty="0"/>
          </a:p>
          <a:p>
            <a:pPr marL="388620" indent="-342900"/>
            <a:r>
              <a:rPr lang="pt-BR" sz="2400" b="1" i="1" u="sng" dirty="0">
                <a:solidFill>
                  <a:schemeClr val="accent2"/>
                </a:solidFill>
              </a:rPr>
              <a:t>Impossibilidade de manobras</a:t>
            </a:r>
            <a:r>
              <a:rPr lang="pt-BR" sz="2400" dirty="0">
                <a:solidFill>
                  <a:schemeClr val="accent2"/>
                </a:solidFill>
              </a:rPr>
              <a:t> </a:t>
            </a:r>
            <a:r>
              <a:rPr lang="pt-BR" sz="2400" dirty="0"/>
              <a:t>no intertravamento;</a:t>
            </a:r>
          </a:p>
          <a:p>
            <a:pPr marL="388620" indent="-342900"/>
            <a:r>
              <a:rPr lang="pt-BR" sz="2400" b="1" i="1" u="sng" dirty="0">
                <a:solidFill>
                  <a:srgbClr val="C00000"/>
                </a:solidFill>
              </a:rPr>
              <a:t>Alinhamentos</a:t>
            </a:r>
            <a:r>
              <a:rPr lang="pt-BR" sz="2400" dirty="0"/>
              <a:t> de rotas afetados;</a:t>
            </a:r>
          </a:p>
          <a:p>
            <a:pPr marL="388620" indent="-342900"/>
            <a:r>
              <a:rPr lang="pt-BR" sz="2400" b="1" i="1" u="sng" dirty="0">
                <a:solidFill>
                  <a:schemeClr val="accent1">
                    <a:lumMod val="75000"/>
                  </a:schemeClr>
                </a:solidFill>
              </a:rPr>
              <a:t>Trens</a:t>
            </a:r>
            <a:r>
              <a:rPr lang="pt-BR" sz="2400" dirty="0"/>
              <a:t> circulando em </a:t>
            </a:r>
            <a:r>
              <a:rPr lang="pt-BR" sz="2400" b="1" i="1" u="sng" dirty="0">
                <a:solidFill>
                  <a:srgbClr val="0070C0"/>
                </a:solidFill>
              </a:rPr>
              <a:t>modo Manual </a:t>
            </a:r>
            <a:r>
              <a:rPr lang="pt-BR" sz="2400" dirty="0"/>
              <a:t>na região da falha;</a:t>
            </a:r>
          </a:p>
          <a:p>
            <a:pPr marL="388620" indent="-342900"/>
            <a:endParaRPr lang="pt-BR" sz="1200" dirty="0"/>
          </a:p>
          <a:p>
            <a:pPr marL="388620" indent="-342900"/>
            <a:r>
              <a:rPr lang="pt-BR" sz="2400" b="1" i="1" u="sng" dirty="0">
                <a:solidFill>
                  <a:schemeClr val="accent6">
                    <a:lumMod val="75000"/>
                  </a:schemeClr>
                </a:solidFill>
              </a:rPr>
              <a:t>Maior intervalo </a:t>
            </a:r>
            <a:r>
              <a:rPr lang="pt-BR" sz="2400" dirty="0"/>
              <a:t>de trens;</a:t>
            </a:r>
          </a:p>
          <a:p>
            <a:pPr marL="388620" indent="-342900"/>
            <a:r>
              <a:rPr lang="pt-BR" sz="2400" b="1" i="1" u="sng" dirty="0">
                <a:solidFill>
                  <a:srgbClr val="7030A0"/>
                </a:solidFill>
              </a:rPr>
              <a:t>Evacuação de trens </a:t>
            </a:r>
            <a:r>
              <a:rPr lang="pt-BR" sz="2400" dirty="0"/>
              <a:t>para aumento de oferta em estações mais críticas;</a:t>
            </a:r>
          </a:p>
          <a:p>
            <a:pPr marL="388620" indent="-342900"/>
            <a:r>
              <a:rPr lang="pt-BR" sz="2400" b="1" i="1" u="sng" dirty="0">
                <a:solidFill>
                  <a:schemeClr val="accent2"/>
                </a:solidFill>
              </a:rPr>
              <a:t>Retirada de trens </a:t>
            </a:r>
            <a:r>
              <a:rPr lang="pt-BR" sz="2400" dirty="0"/>
              <a:t>de operação;</a:t>
            </a:r>
          </a:p>
          <a:p>
            <a:pPr marL="388620" indent="-342900"/>
            <a:r>
              <a:rPr lang="pt-BR" sz="2400" b="1" i="1" u="sng" dirty="0">
                <a:solidFill>
                  <a:schemeClr val="accent4">
                    <a:lumMod val="75000"/>
                  </a:schemeClr>
                </a:solidFill>
              </a:rPr>
              <a:t>Restrição</a:t>
            </a:r>
            <a:r>
              <a:rPr lang="pt-BR" sz="2400" dirty="0"/>
              <a:t> de entrada de </a:t>
            </a:r>
            <a:r>
              <a:rPr lang="pt-BR" sz="2400" b="1" i="1" u="sng" dirty="0">
                <a:solidFill>
                  <a:schemeClr val="accent4">
                    <a:lumMod val="75000"/>
                  </a:schemeClr>
                </a:solidFill>
              </a:rPr>
              <a:t>usuários</a:t>
            </a:r>
            <a:r>
              <a:rPr lang="pt-BR" sz="2400" b="1" i="1" u="sng" dirty="0"/>
              <a:t> </a:t>
            </a:r>
            <a:r>
              <a:rPr lang="pt-BR" sz="2400" dirty="0"/>
              <a:t>no sistema;</a:t>
            </a:r>
          </a:p>
          <a:p>
            <a:pPr marL="388620" indent="-342900"/>
            <a:r>
              <a:rPr lang="pt-BR" sz="2400" b="1" i="1" u="sng" dirty="0">
                <a:solidFill>
                  <a:srgbClr val="C00000"/>
                </a:solidFill>
              </a:rPr>
              <a:t>Tempo de atuação </a:t>
            </a:r>
            <a:r>
              <a:rPr lang="pt-BR" sz="2400" dirty="0"/>
              <a:t>das equipes no local: </a:t>
            </a:r>
            <a:r>
              <a:rPr lang="pt-BR" b="1" i="1" u="sng" dirty="0">
                <a:solidFill>
                  <a:srgbClr val="FF0000"/>
                </a:solidFill>
                <a:highlight>
                  <a:srgbClr val="FFFF00"/>
                </a:highlight>
              </a:rPr>
              <a:t>185min.</a:t>
            </a:r>
            <a:endParaRPr lang="pt-BR" sz="2400" b="1" i="1" u="sng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45720" indent="0" algn="r">
              <a:buNone/>
            </a:pPr>
            <a:endParaRPr lang="pt-BR" dirty="0"/>
          </a:p>
          <a:p>
            <a:pPr marL="45720" indent="0" algn="r">
              <a:buNone/>
            </a:pPr>
            <a:r>
              <a:rPr lang="pt-BR" sz="2000" dirty="0"/>
              <a:t> 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CONCEITOS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Impactos de Falhas na Operação Comercial</a:t>
            </a:r>
          </a:p>
        </p:txBody>
      </p:sp>
    </p:spTree>
    <p:extLst>
      <p:ext uri="{BB962C8B-B14F-4D97-AF65-F5344CB8AC3E}">
        <p14:creationId xmlns:p14="http://schemas.microsoft.com/office/powerpoint/2010/main" val="416209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6713F814-5DD2-4F9B-B000-7657BE389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42" y="1352362"/>
            <a:ext cx="7995558" cy="550563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419268" y="1463040"/>
            <a:ext cx="7580485" cy="5754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pt-BR" sz="2400" b="1" dirty="0"/>
              <a:t>Falha de Falsa Ocupação FIXA – Estação Belém </a:t>
            </a:r>
            <a:r>
              <a:rPr lang="pt-BR" sz="1400" b="1" dirty="0"/>
              <a:t>(março/2013)</a:t>
            </a:r>
            <a:r>
              <a:rPr lang="pt-BR" sz="2000" dirty="0"/>
              <a:t> 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CONCEITOS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Impactos de Falhas na Operação Comercial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F647D332-03A7-43BC-BB6B-C7E01E253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143408"/>
              </p:ext>
            </p:extLst>
          </p:nvPr>
        </p:nvGraphicFramePr>
        <p:xfrm>
          <a:off x="1419267" y="2120174"/>
          <a:ext cx="7425474" cy="3457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2557">
                  <a:extLst>
                    <a:ext uri="{9D8B030D-6E8A-4147-A177-3AD203B41FA5}">
                      <a16:colId xmlns:a16="http://schemas.microsoft.com/office/drawing/2014/main" val="790686069"/>
                    </a:ext>
                  </a:extLst>
                </a:gridCol>
                <a:gridCol w="2634143">
                  <a:extLst>
                    <a:ext uri="{9D8B030D-6E8A-4147-A177-3AD203B41FA5}">
                      <a16:colId xmlns:a16="http://schemas.microsoft.com/office/drawing/2014/main" val="3786384174"/>
                    </a:ext>
                  </a:extLst>
                </a:gridCol>
                <a:gridCol w="2418774">
                  <a:extLst>
                    <a:ext uri="{9D8B030D-6E8A-4147-A177-3AD203B41FA5}">
                      <a16:colId xmlns:a16="http://schemas.microsoft.com/office/drawing/2014/main" val="693770209"/>
                    </a:ext>
                  </a:extLst>
                </a:gridCol>
              </a:tblGrid>
              <a:tr h="531899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Condição 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Consequências da FALHA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Resultado - OPERAÇÃO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0092863"/>
                  </a:ext>
                </a:extLst>
              </a:tr>
              <a:tr h="94693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Tempo médio de Viagem de ITQ à BFU: </a:t>
                      </a:r>
                      <a:r>
                        <a:rPr lang="pt-BR" sz="2000" b="1" i="1" u="sng" dirty="0">
                          <a:solidFill>
                            <a:srgbClr val="0070C0"/>
                          </a:solidFill>
                        </a:rPr>
                        <a:t>35 minutos</a:t>
                      </a:r>
                      <a:endParaRPr lang="pt-BR" b="1" i="1" u="sng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Tempo médio de Viagem durante a falha: </a:t>
                      </a:r>
                      <a:r>
                        <a:rPr lang="pt-BR" sz="2000" b="1" i="1" u="sng" dirty="0">
                          <a:solidFill>
                            <a:srgbClr val="FF0000"/>
                          </a:solidFill>
                        </a:rPr>
                        <a:t>50 minutos</a:t>
                      </a:r>
                      <a:endParaRPr lang="pt-BR" b="1" i="1" u="sng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i="1" u="sng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Aumento de 30% </a:t>
                      </a:r>
                      <a:r>
                        <a:rPr lang="pt-BR" dirty="0"/>
                        <a:t>no tempo de viagem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9455984"/>
                  </a:ext>
                </a:extLst>
              </a:tr>
              <a:tr h="94693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Disponibilidade de trens em horário de pico: </a:t>
                      </a:r>
                      <a:r>
                        <a:rPr lang="pt-BR" sz="2000" b="1" i="1" u="sng" dirty="0">
                          <a:solidFill>
                            <a:srgbClr val="0070C0"/>
                          </a:solidFill>
                        </a:rPr>
                        <a:t>40 trens</a:t>
                      </a:r>
                      <a:endParaRPr lang="pt-BR" b="1" i="1" u="sng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Disponibilidade de trens no horário de pico: </a:t>
                      </a:r>
                      <a:r>
                        <a:rPr lang="pt-BR" sz="2000" b="1" i="1" u="sng" dirty="0">
                          <a:solidFill>
                            <a:srgbClr val="FF0000"/>
                          </a:solidFill>
                        </a:rPr>
                        <a:t>35 trens</a:t>
                      </a:r>
                      <a:endParaRPr lang="pt-BR" b="1" i="1" u="sng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i="1" u="sng" dirty="0">
                          <a:solidFill>
                            <a:schemeClr val="accent2"/>
                          </a:solidFill>
                        </a:rPr>
                        <a:t>Somente 85% </a:t>
                      </a:r>
                      <a:r>
                        <a:rPr lang="pt-BR" dirty="0"/>
                        <a:t>dos trens em operação no horário de pico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7608803"/>
                  </a:ext>
                </a:extLst>
              </a:tr>
              <a:tr h="672016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Viagens programadas para o dia: </a:t>
                      </a:r>
                      <a:r>
                        <a:rPr lang="pt-BR" sz="2000" b="1" i="1" u="sng" dirty="0">
                          <a:solidFill>
                            <a:srgbClr val="0070C0"/>
                          </a:solidFill>
                        </a:rPr>
                        <a:t>1260 viagens</a:t>
                      </a:r>
                      <a:endParaRPr lang="pt-BR" b="1" i="1" u="sng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i="1" u="sng" dirty="0">
                          <a:solidFill>
                            <a:srgbClr val="FF0000"/>
                          </a:solidFill>
                        </a:rPr>
                        <a:t>Cancelamento de 84 viagens </a:t>
                      </a:r>
                      <a:r>
                        <a:rPr lang="pt-BR" dirty="0"/>
                        <a:t>programadas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i="1" u="sng" dirty="0">
                          <a:solidFill>
                            <a:srgbClr val="7030A0"/>
                          </a:solidFill>
                        </a:rPr>
                        <a:t>Déficit de 6,6% </a:t>
                      </a:r>
                      <a:r>
                        <a:rPr lang="pt-BR" dirty="0"/>
                        <a:t>de viagens programadas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1224736"/>
                  </a:ext>
                </a:extLst>
              </a:tr>
            </a:tbl>
          </a:graphicData>
        </a:graphic>
      </p:graphicFrame>
      <p:sp>
        <p:nvSpPr>
          <p:cNvPr id="11" name="Shape 72">
            <a:extLst>
              <a:ext uri="{FF2B5EF4-FFF2-40B4-BE49-F238E27FC236}">
                <a16:creationId xmlns:a16="http://schemas.microsoft.com/office/drawing/2014/main" id="{FA955F94-7492-41A1-8C4D-0DF26A2340D6}"/>
              </a:ext>
            </a:extLst>
          </p:cNvPr>
          <p:cNvSpPr txBox="1">
            <a:spLocks/>
          </p:cNvSpPr>
          <p:nvPr/>
        </p:nvSpPr>
        <p:spPr>
          <a:xfrm>
            <a:off x="1419267" y="6035876"/>
            <a:ext cx="7580485" cy="5754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8620" indent="-342900"/>
            <a:r>
              <a:rPr lang="pt-BR" sz="2400" dirty="0"/>
              <a:t>Tempo total da ocorrência: </a:t>
            </a:r>
            <a:r>
              <a:rPr lang="pt-BR" sz="3200" b="1" i="1" u="sng" dirty="0">
                <a:solidFill>
                  <a:srgbClr val="FF0000"/>
                </a:solidFill>
                <a:highlight>
                  <a:srgbClr val="FFFF00"/>
                </a:highlight>
              </a:rPr>
              <a:t>250 minutos</a:t>
            </a:r>
            <a:r>
              <a:rPr lang="pt-BR" sz="2400" dirty="0"/>
              <a:t>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C54EDEA-7D8B-4B5A-A2B9-1B651A434B9A}"/>
              </a:ext>
            </a:extLst>
          </p:cNvPr>
          <p:cNvSpPr txBox="1"/>
          <p:nvPr/>
        </p:nvSpPr>
        <p:spPr>
          <a:xfrm>
            <a:off x="6932052" y="5578153"/>
            <a:ext cx="19126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i="1" dirty="0"/>
              <a:t>Dados de indicadores internos</a:t>
            </a:r>
            <a:endParaRPr lang="pt-BR" sz="1600" i="1" dirty="0"/>
          </a:p>
        </p:txBody>
      </p:sp>
    </p:spTree>
    <p:extLst>
      <p:ext uri="{BB962C8B-B14F-4D97-AF65-F5344CB8AC3E}">
        <p14:creationId xmlns:p14="http://schemas.microsoft.com/office/powerpoint/2010/main" val="213920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>
            <a:extLst>
              <a:ext uri="{FF2B5EF4-FFF2-40B4-BE49-F238E27FC236}">
                <a16:creationId xmlns:a16="http://schemas.microsoft.com/office/drawing/2014/main" id="{BEB98D93-BCDF-4ED4-B503-F485C3049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26" y="1352362"/>
            <a:ext cx="8009774" cy="550563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419268" y="1463040"/>
            <a:ext cx="7580485" cy="244623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pt-BR" sz="2400" b="1" dirty="0"/>
              <a:t>Falha de Falsa Ocupação FIXA – Estação Belém </a:t>
            </a:r>
            <a:r>
              <a:rPr lang="pt-BR" sz="1400" b="1" dirty="0"/>
              <a:t>(março/2013)</a:t>
            </a:r>
          </a:p>
          <a:p>
            <a:pPr marL="45720" indent="0">
              <a:buNone/>
            </a:pPr>
            <a:endParaRPr lang="pt-BR" sz="1400" dirty="0"/>
          </a:p>
          <a:p>
            <a:pPr marL="388620" indent="-342900"/>
            <a:r>
              <a:rPr lang="pt-BR" sz="2400" dirty="0"/>
              <a:t>Menor (&lt;) tempo de </a:t>
            </a:r>
            <a:r>
              <a:rPr lang="pt-BR" b="1" i="1" u="sng" dirty="0">
                <a:solidFill>
                  <a:srgbClr val="FF0000"/>
                </a:solidFill>
              </a:rPr>
              <a:t>Estratégias operacionais </a:t>
            </a:r>
            <a:r>
              <a:rPr lang="pt-BR" sz="2400" dirty="0"/>
              <a:t>do CCO;</a:t>
            </a:r>
          </a:p>
          <a:p>
            <a:pPr marL="388620" indent="-342900"/>
            <a:r>
              <a:rPr lang="pt-BR" sz="2400" dirty="0"/>
              <a:t>Maior (&gt;) tempo de </a:t>
            </a:r>
            <a:r>
              <a:rPr lang="pt-BR" b="1" i="1" u="sng" dirty="0">
                <a:solidFill>
                  <a:schemeClr val="accent5"/>
                </a:solidFill>
              </a:rPr>
              <a:t>intervenção das equipes </a:t>
            </a:r>
            <a:r>
              <a:rPr lang="pt-BR" sz="2400" dirty="0"/>
              <a:t>de manutenção na falha;</a:t>
            </a:r>
            <a:r>
              <a:rPr lang="pt-BR" sz="2000" dirty="0"/>
              <a:t> 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CONCEITOS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Impactos de Falhas na Operação Comercial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70E5F8A-17FF-4261-A729-7BE86E7FAB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79" y="4105181"/>
            <a:ext cx="3375061" cy="23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751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8F59BE9-D0A0-4915-BE64-CBA9C6DF9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29" y="1352362"/>
            <a:ext cx="7995558" cy="550563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419268" y="1463039"/>
            <a:ext cx="7580485" cy="514748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pt-BR" sz="2400" b="1" dirty="0"/>
              <a:t>Falha de Falsa Ocupação INTERMITENTE – Estação Sé </a:t>
            </a:r>
            <a:r>
              <a:rPr lang="pt-BR" sz="1400" b="1" dirty="0"/>
              <a:t>(março/2014)</a:t>
            </a:r>
          </a:p>
          <a:p>
            <a:pPr marL="45720" indent="0">
              <a:buNone/>
            </a:pPr>
            <a:endParaRPr lang="pt-BR" sz="1200" b="1" dirty="0"/>
          </a:p>
          <a:p>
            <a:pPr marL="388620" indent="-342900"/>
            <a:r>
              <a:rPr lang="pt-BR" sz="2400" b="1" i="1" u="sng" dirty="0">
                <a:solidFill>
                  <a:schemeClr val="accent2"/>
                </a:solidFill>
              </a:rPr>
              <a:t>Impossibilidade de manobras </a:t>
            </a:r>
            <a:r>
              <a:rPr lang="pt-BR" sz="2400" dirty="0"/>
              <a:t>no intertravamento durante a falha;</a:t>
            </a:r>
          </a:p>
          <a:p>
            <a:pPr marL="388620" indent="-342900"/>
            <a:r>
              <a:rPr lang="pt-BR" sz="2400" b="1" i="1" u="sng" dirty="0">
                <a:solidFill>
                  <a:srgbClr val="C00000"/>
                </a:solidFill>
              </a:rPr>
              <a:t>Trens parando </a:t>
            </a:r>
            <a:r>
              <a:rPr lang="pt-BR" sz="2400" dirty="0"/>
              <a:t>sobre a região afetada </a:t>
            </a:r>
            <a:r>
              <a:rPr lang="pt-BR" sz="2400" b="1" i="1" u="sng" dirty="0">
                <a:solidFill>
                  <a:srgbClr val="C00000"/>
                </a:solidFill>
              </a:rPr>
              <a:t>durante a falha</a:t>
            </a:r>
            <a:r>
              <a:rPr lang="pt-BR" sz="2400" dirty="0"/>
              <a:t>;</a:t>
            </a:r>
          </a:p>
          <a:p>
            <a:pPr marL="388620" indent="-342900"/>
            <a:endParaRPr lang="pt-BR" sz="1400" dirty="0"/>
          </a:p>
          <a:p>
            <a:pPr marL="388620" indent="-342900"/>
            <a:r>
              <a:rPr lang="pt-BR" sz="2400" b="1" i="1" u="sng" dirty="0">
                <a:solidFill>
                  <a:schemeClr val="accent6">
                    <a:lumMod val="75000"/>
                  </a:schemeClr>
                </a:solidFill>
              </a:rPr>
              <a:t>Maior intervalo </a:t>
            </a:r>
            <a:r>
              <a:rPr lang="pt-BR" sz="2400" dirty="0"/>
              <a:t>de trens;</a:t>
            </a:r>
          </a:p>
          <a:p>
            <a:pPr marL="388620" indent="-342900"/>
            <a:r>
              <a:rPr lang="pt-BR" sz="2400" b="1" i="1" u="sng" dirty="0">
                <a:solidFill>
                  <a:srgbClr val="7030A0"/>
                </a:solidFill>
              </a:rPr>
              <a:t>Retirada de trens </a:t>
            </a:r>
            <a:r>
              <a:rPr lang="pt-BR" sz="2400" dirty="0"/>
              <a:t>de operação;</a:t>
            </a:r>
          </a:p>
          <a:p>
            <a:pPr marL="388620" indent="-342900"/>
            <a:r>
              <a:rPr lang="pt-BR" sz="2400" b="1" i="1" u="sng" dirty="0">
                <a:solidFill>
                  <a:schemeClr val="accent5"/>
                </a:solidFill>
              </a:rPr>
              <a:t>Tempo de atuação </a:t>
            </a:r>
            <a:r>
              <a:rPr lang="pt-BR" sz="2400" dirty="0"/>
              <a:t>das equipes em campo: </a:t>
            </a:r>
            <a:r>
              <a:rPr lang="pt-BR" b="1" i="1" u="sng" dirty="0">
                <a:solidFill>
                  <a:srgbClr val="C00000"/>
                </a:solidFill>
                <a:highlight>
                  <a:srgbClr val="FFFF00"/>
                </a:highlight>
              </a:rPr>
              <a:t>218min</a:t>
            </a:r>
            <a:r>
              <a:rPr lang="pt-BR" sz="2400" dirty="0"/>
              <a:t>.</a:t>
            </a:r>
            <a:endParaRPr lang="pt-BR" sz="2000" dirty="0"/>
          </a:p>
          <a:p>
            <a:pPr marL="388620" indent="-342900"/>
            <a:r>
              <a:rPr lang="pt-BR" sz="2400" b="1" i="1" u="sng" dirty="0">
                <a:solidFill>
                  <a:schemeClr val="accent4">
                    <a:lumMod val="75000"/>
                  </a:schemeClr>
                </a:solidFill>
              </a:rPr>
              <a:t>Estratégias operacionais </a:t>
            </a:r>
            <a:r>
              <a:rPr lang="pt-BR" sz="2400" dirty="0"/>
              <a:t>para adequar o melhor momento de atuação das equipes de manutenção: </a:t>
            </a:r>
            <a:r>
              <a:rPr lang="pt-BR" b="1" i="1" u="sng" dirty="0">
                <a:solidFill>
                  <a:srgbClr val="C00000"/>
                </a:solidFill>
                <a:highlight>
                  <a:srgbClr val="FFFF00"/>
                </a:highlight>
              </a:rPr>
              <a:t>254min</a:t>
            </a:r>
            <a:r>
              <a:rPr lang="pt-BR" dirty="0">
                <a:highlight>
                  <a:srgbClr val="FFFF00"/>
                </a:highlight>
              </a:rPr>
              <a:t>. </a:t>
            </a:r>
            <a:endParaRPr lang="pt-BR" sz="2400" dirty="0">
              <a:highlight>
                <a:srgbClr val="FFFF00"/>
              </a:highlight>
            </a:endParaRPr>
          </a:p>
          <a:p>
            <a:pPr marL="45720" indent="0" algn="r">
              <a:buNone/>
            </a:pPr>
            <a:r>
              <a:rPr lang="pt-BR" sz="2000" dirty="0"/>
              <a:t> 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CONCEITOS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Impactos de Falhas na Operação Comercial</a:t>
            </a:r>
          </a:p>
        </p:txBody>
      </p:sp>
    </p:spTree>
    <p:extLst>
      <p:ext uri="{BB962C8B-B14F-4D97-AF65-F5344CB8AC3E}">
        <p14:creationId xmlns:p14="http://schemas.microsoft.com/office/powerpoint/2010/main" val="75780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FE631634-556A-4060-9BDC-C57DEB98C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42" y="1352362"/>
            <a:ext cx="7995558" cy="550563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419268" y="1463040"/>
            <a:ext cx="7580485" cy="65713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pt-BR" sz="2400" b="1" dirty="0"/>
              <a:t>Falha de Falsa Ocupação INTERMITENTE – Estação Sé </a:t>
            </a:r>
            <a:r>
              <a:rPr lang="pt-BR" sz="1400" b="1" dirty="0"/>
              <a:t>(março/2014)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CONCEITOS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Impactos de Falhas na Operação Comercial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F647D332-03A7-43BC-BB6B-C7E01E253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666807"/>
              </p:ext>
            </p:extLst>
          </p:nvPr>
        </p:nvGraphicFramePr>
        <p:xfrm>
          <a:off x="1419267" y="2153730"/>
          <a:ext cx="7425474" cy="3457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2557">
                  <a:extLst>
                    <a:ext uri="{9D8B030D-6E8A-4147-A177-3AD203B41FA5}">
                      <a16:colId xmlns:a16="http://schemas.microsoft.com/office/drawing/2014/main" val="790686069"/>
                    </a:ext>
                  </a:extLst>
                </a:gridCol>
                <a:gridCol w="2634143">
                  <a:extLst>
                    <a:ext uri="{9D8B030D-6E8A-4147-A177-3AD203B41FA5}">
                      <a16:colId xmlns:a16="http://schemas.microsoft.com/office/drawing/2014/main" val="3786384174"/>
                    </a:ext>
                  </a:extLst>
                </a:gridCol>
                <a:gridCol w="2418774">
                  <a:extLst>
                    <a:ext uri="{9D8B030D-6E8A-4147-A177-3AD203B41FA5}">
                      <a16:colId xmlns:a16="http://schemas.microsoft.com/office/drawing/2014/main" val="693770209"/>
                    </a:ext>
                  </a:extLst>
                </a:gridCol>
              </a:tblGrid>
              <a:tr h="531899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Condição 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Consequências da FALHA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Resultado - OPERAÇÃO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0092863"/>
                  </a:ext>
                </a:extLst>
              </a:tr>
              <a:tr h="94693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Tempo médio de Viagem de ITQ à BFU: </a:t>
                      </a:r>
                      <a:r>
                        <a:rPr lang="pt-BR" sz="2000" b="1" i="1" u="sng" dirty="0">
                          <a:solidFill>
                            <a:srgbClr val="0070C0"/>
                          </a:solidFill>
                        </a:rPr>
                        <a:t>35 minutos</a:t>
                      </a:r>
                      <a:endParaRPr lang="pt-BR" b="1" i="1" u="sng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Tempo médio de Viagem durante a falha: </a:t>
                      </a:r>
                      <a:r>
                        <a:rPr lang="pt-BR" sz="2000" b="1" i="1" u="sng" dirty="0">
                          <a:solidFill>
                            <a:srgbClr val="FF0000"/>
                          </a:solidFill>
                        </a:rPr>
                        <a:t>50 minutos</a:t>
                      </a:r>
                      <a:endParaRPr lang="pt-BR" b="1" i="1" u="sng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i="1" u="sng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Aumento de 30% </a:t>
                      </a:r>
                      <a:r>
                        <a:rPr lang="pt-BR" dirty="0"/>
                        <a:t>no tempo de viagem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9455984"/>
                  </a:ext>
                </a:extLst>
              </a:tr>
              <a:tr h="94693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Disponibilidade de trens em horário de pico: </a:t>
                      </a:r>
                      <a:r>
                        <a:rPr lang="pt-BR" sz="2000" b="1" i="1" u="sng" dirty="0">
                          <a:solidFill>
                            <a:srgbClr val="0070C0"/>
                          </a:solidFill>
                        </a:rPr>
                        <a:t>40 trens</a:t>
                      </a:r>
                      <a:endParaRPr lang="pt-BR" b="1" i="1" u="sng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Disponibilidade de trens no horário de pico: </a:t>
                      </a:r>
                      <a:r>
                        <a:rPr lang="pt-BR" sz="2000" b="1" i="1" u="sng" dirty="0">
                          <a:solidFill>
                            <a:srgbClr val="FF0000"/>
                          </a:solidFill>
                        </a:rPr>
                        <a:t>35 trens</a:t>
                      </a:r>
                      <a:endParaRPr lang="pt-BR" b="1" i="1" u="sng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i="1" u="sng" dirty="0">
                          <a:solidFill>
                            <a:schemeClr val="accent2"/>
                          </a:solidFill>
                        </a:rPr>
                        <a:t>Somente 85% </a:t>
                      </a:r>
                      <a:r>
                        <a:rPr lang="pt-BR" dirty="0"/>
                        <a:t>dos trens em operação no horário de pico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7608803"/>
                  </a:ext>
                </a:extLst>
              </a:tr>
              <a:tr h="672016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Viagens programadas para o dia: </a:t>
                      </a:r>
                      <a:r>
                        <a:rPr lang="pt-BR" sz="2000" b="1" i="1" u="sng" dirty="0">
                          <a:solidFill>
                            <a:srgbClr val="0070C0"/>
                          </a:solidFill>
                        </a:rPr>
                        <a:t>1252 viagens</a:t>
                      </a:r>
                      <a:endParaRPr lang="pt-BR" b="1" i="1" u="sng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i="1" u="sng" dirty="0">
                          <a:solidFill>
                            <a:srgbClr val="FF0000"/>
                          </a:solidFill>
                        </a:rPr>
                        <a:t>Cancelamento de 70 viagens </a:t>
                      </a:r>
                      <a:r>
                        <a:rPr lang="pt-BR" dirty="0"/>
                        <a:t>programadas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i="1" u="sng" dirty="0">
                          <a:solidFill>
                            <a:srgbClr val="7030A0"/>
                          </a:solidFill>
                        </a:rPr>
                        <a:t>Déficit de 5,6% </a:t>
                      </a:r>
                      <a:r>
                        <a:rPr lang="pt-BR" dirty="0"/>
                        <a:t>de viagens programadas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1224736"/>
                  </a:ext>
                </a:extLst>
              </a:tr>
            </a:tbl>
          </a:graphicData>
        </a:graphic>
      </p:graphicFrame>
      <p:sp>
        <p:nvSpPr>
          <p:cNvPr id="11" name="Shape 72">
            <a:extLst>
              <a:ext uri="{FF2B5EF4-FFF2-40B4-BE49-F238E27FC236}">
                <a16:creationId xmlns:a16="http://schemas.microsoft.com/office/drawing/2014/main" id="{FA955F94-7492-41A1-8C4D-0DF26A2340D6}"/>
              </a:ext>
            </a:extLst>
          </p:cNvPr>
          <p:cNvSpPr txBox="1">
            <a:spLocks/>
          </p:cNvSpPr>
          <p:nvPr/>
        </p:nvSpPr>
        <p:spPr>
          <a:xfrm>
            <a:off x="1419267" y="6035876"/>
            <a:ext cx="7580485" cy="57548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8620" indent="-342900"/>
            <a:r>
              <a:rPr lang="pt-BR" sz="2400" dirty="0"/>
              <a:t>Tempo total da ocorrência: </a:t>
            </a:r>
            <a:r>
              <a:rPr lang="pt-BR" sz="3200" b="1" i="1" u="sng" dirty="0">
                <a:solidFill>
                  <a:srgbClr val="C00000"/>
                </a:solidFill>
                <a:highlight>
                  <a:srgbClr val="FFFF00"/>
                </a:highlight>
              </a:rPr>
              <a:t>472 minutos</a:t>
            </a:r>
            <a:r>
              <a:rPr lang="pt-BR" sz="2400" dirty="0"/>
              <a:t>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C54EDEA-7D8B-4B5A-A2B9-1B651A434B9A}"/>
              </a:ext>
            </a:extLst>
          </p:cNvPr>
          <p:cNvSpPr txBox="1"/>
          <p:nvPr/>
        </p:nvSpPr>
        <p:spPr>
          <a:xfrm>
            <a:off x="6932052" y="5611709"/>
            <a:ext cx="19126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i="1" dirty="0"/>
              <a:t>Dados de indicadores internos</a:t>
            </a:r>
            <a:endParaRPr lang="pt-BR" sz="1600" i="1" dirty="0"/>
          </a:p>
        </p:txBody>
      </p:sp>
    </p:spTree>
    <p:extLst>
      <p:ext uri="{BB962C8B-B14F-4D97-AF65-F5344CB8AC3E}">
        <p14:creationId xmlns:p14="http://schemas.microsoft.com/office/powerpoint/2010/main" val="396144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id="{25EBD118-C42C-4EF5-ACBE-B6939C0E8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26" y="1352362"/>
            <a:ext cx="8009774" cy="550563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419268" y="1463039"/>
            <a:ext cx="7580485" cy="271826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pt-BR" sz="2400" b="1" dirty="0"/>
              <a:t>Falha de Falsa Ocupação INTERMITENTE – Estação Sé </a:t>
            </a:r>
            <a:r>
              <a:rPr lang="pt-BR" sz="1400" b="1" dirty="0"/>
              <a:t>(março/2014)</a:t>
            </a:r>
          </a:p>
          <a:p>
            <a:pPr marL="45720" indent="0">
              <a:buNone/>
            </a:pPr>
            <a:endParaRPr lang="pt-BR" sz="1400" dirty="0"/>
          </a:p>
          <a:p>
            <a:pPr marL="388620" indent="-342900"/>
            <a:r>
              <a:rPr lang="pt-BR" sz="2400" dirty="0"/>
              <a:t>Maior (&gt;) tempo de </a:t>
            </a:r>
            <a:r>
              <a:rPr lang="pt-BR" b="1" i="1" u="sng" dirty="0">
                <a:solidFill>
                  <a:srgbClr val="FF0000"/>
                </a:solidFill>
              </a:rPr>
              <a:t>Estratégias operacionais </a:t>
            </a:r>
            <a:r>
              <a:rPr lang="pt-BR" sz="2400" dirty="0"/>
              <a:t>do CCO </a:t>
            </a:r>
          </a:p>
          <a:p>
            <a:pPr marL="388620" indent="-342900"/>
            <a:r>
              <a:rPr lang="pt-BR" sz="2400" dirty="0"/>
              <a:t>Menor (&lt;) tempo de </a:t>
            </a:r>
            <a:r>
              <a:rPr lang="pt-BR" b="1" i="1" u="sng" dirty="0">
                <a:solidFill>
                  <a:schemeClr val="accent5"/>
                </a:solidFill>
              </a:rPr>
              <a:t>intervenção das equipes</a:t>
            </a:r>
            <a:r>
              <a:rPr lang="pt-BR" sz="2400" dirty="0"/>
              <a:t> de manutenção na falha;</a:t>
            </a:r>
            <a:r>
              <a:rPr lang="pt-BR" sz="2000" dirty="0"/>
              <a:t> 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CONCEITOS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Impactos de Falhas na Operação Comercial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64B6887-BA75-4D96-9A3E-79A0B81BB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474" y="4181301"/>
            <a:ext cx="3375061" cy="23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157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419268" y="1463040"/>
            <a:ext cx="7580485" cy="44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/>
              <a:t>FERNANDO FURLAN, </a:t>
            </a:r>
            <a:r>
              <a:rPr lang="pt-BR" sz="2000" i="1" dirty="0">
                <a:latin typeface="Calibri" panose="020F0502020204030204" pitchFamily="34" charset="0"/>
              </a:rPr>
              <a:t>Engenheiro Mecânico;</a:t>
            </a:r>
            <a:endParaRPr lang="en-US" sz="2000" i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i="1" dirty="0"/>
              <a:t>FERNANDO N. DE MACEDO, </a:t>
            </a:r>
            <a:r>
              <a:rPr lang="pt-BR" sz="2000" i="1" dirty="0">
                <a:latin typeface="Calibri" panose="020F0502020204030204" pitchFamily="34" charset="0"/>
              </a:rPr>
              <a:t>Técnico</a:t>
            </a:r>
            <a:r>
              <a:rPr lang="en-US" sz="2000" i="1" dirty="0">
                <a:latin typeface="Calibri" panose="020F0502020204030204" pitchFamily="34" charset="0"/>
              </a:rPr>
              <a:t> </a:t>
            </a:r>
            <a:r>
              <a:rPr lang="pt-BR" sz="2000" i="1" dirty="0">
                <a:latin typeface="Calibri" panose="020F0502020204030204" pitchFamily="34" charset="0"/>
              </a:rPr>
              <a:t>Eletrônico</a:t>
            </a:r>
            <a:r>
              <a:rPr lang="en-US" sz="2000" i="1" dirty="0">
                <a:latin typeface="Calibri" panose="020F0502020204030204" pitchFamily="34" charset="0"/>
              </a:rPr>
              <a:t>;</a:t>
            </a:r>
          </a:p>
          <a:p>
            <a:pPr marL="0" indent="0">
              <a:buNone/>
            </a:pPr>
            <a:r>
              <a:rPr lang="en-US" b="1" i="1" dirty="0"/>
              <a:t>FRANCISCO C. LOPES MATHIAS, </a:t>
            </a:r>
            <a:r>
              <a:rPr lang="pt-BR" sz="2000" i="1" dirty="0">
                <a:latin typeface="Calibri" panose="020F0502020204030204" pitchFamily="34" charset="0"/>
              </a:rPr>
              <a:t>Engenheiro Eletrônico;</a:t>
            </a:r>
            <a:endParaRPr lang="en-US" sz="2000" i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i="1" dirty="0"/>
              <a:t>JULIANO RIGONI FURTUNATO, </a:t>
            </a:r>
            <a:r>
              <a:rPr lang="pt-BR" sz="2000" i="1" dirty="0">
                <a:latin typeface="Calibri" panose="020F0502020204030204" pitchFamily="34" charset="0"/>
              </a:rPr>
              <a:t>Engenheiro Elétrico;</a:t>
            </a:r>
            <a:endParaRPr lang="en-US" sz="2000" i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i="1" dirty="0"/>
              <a:t>VINÍCIUS FELIPE GOMES, </a:t>
            </a:r>
            <a:r>
              <a:rPr lang="pt-BR" sz="2000" i="1" dirty="0">
                <a:latin typeface="Calibri" panose="020F0502020204030204" pitchFamily="34" charset="0"/>
              </a:rPr>
              <a:t>Engenheiro Eletrônico;</a:t>
            </a:r>
            <a:endParaRPr lang="en-US" sz="2000" b="1" i="1" dirty="0">
              <a:latin typeface="+mj-lt"/>
            </a:endParaRPr>
          </a:p>
          <a:p>
            <a:pPr marL="0" indent="0">
              <a:buClr>
                <a:srgbClr val="89D396"/>
              </a:buClr>
              <a:buNone/>
            </a:pPr>
            <a:endParaRPr lang="pt-BR" sz="2400" dirty="0">
              <a:latin typeface="+mj-lt"/>
            </a:endParaRPr>
          </a:p>
          <a:p>
            <a:pPr marL="0" indent="0" algn="ctr">
              <a:buClr>
                <a:srgbClr val="89D396"/>
              </a:buClr>
              <a:buNone/>
            </a:pPr>
            <a:r>
              <a:rPr lang="pt-BR" sz="2200" b="1" i="1" dirty="0">
                <a:latin typeface="Calibri" panose="020F0502020204030204" pitchFamily="34" charset="0"/>
              </a:rPr>
              <a:t>Todos colaboradores da Companhia do Metropolitano de São Paulo e atuam nas áreas de Engenharia de Manutenção e Restabelecimento de Sistemas </a:t>
            </a:r>
          </a:p>
          <a:p>
            <a:pPr marL="0" indent="0" algn="ctr">
              <a:spcBef>
                <a:spcPts val="0"/>
              </a:spcBef>
              <a:buClr>
                <a:srgbClr val="89D396"/>
              </a:buClr>
              <a:buNone/>
            </a:pPr>
            <a:r>
              <a:rPr lang="pt-BR" sz="2200" b="1" i="1" dirty="0">
                <a:latin typeface="Calibri" panose="020F0502020204030204" pitchFamily="34" charset="0"/>
              </a:rPr>
              <a:t>das </a:t>
            </a:r>
            <a:r>
              <a:rPr lang="pt-BR" sz="2200" b="1" i="1" dirty="0">
                <a:solidFill>
                  <a:srgbClr val="FF0000"/>
                </a:solidFill>
                <a:latin typeface="Calibri" panose="020F0502020204030204" pitchFamily="34" charset="0"/>
              </a:rPr>
              <a:t>Linhas 1, 2 e 3</a:t>
            </a:r>
            <a:r>
              <a:rPr lang="pt-BR" sz="2200" b="1" i="1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7" name="TextBox 9"/>
          <p:cNvSpPr txBox="1"/>
          <p:nvPr/>
        </p:nvSpPr>
        <p:spPr>
          <a:xfrm>
            <a:off x="1419268" y="336699"/>
            <a:ext cx="706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chemeClr val="accent5">
                    <a:lumMod val="75000"/>
                  </a:schemeClr>
                </a:solidFill>
                <a:ea typeface="Lato" charset="0"/>
                <a:cs typeface="Lato" charset="0"/>
              </a:rPr>
              <a:t>AUTORES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066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8F59BE9-D0A0-4915-BE64-CBA9C6DF9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29" y="1352362"/>
            <a:ext cx="7995558" cy="550563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419268" y="1463039"/>
            <a:ext cx="7580485" cy="514748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pt-BR" dirty="0"/>
              <a:t>“Falhas no sistema </a:t>
            </a:r>
            <a:r>
              <a:rPr lang="pt-BR" sz="3200" b="1" i="1" u="sng" dirty="0">
                <a:solidFill>
                  <a:srgbClr val="C00000"/>
                </a:solidFill>
              </a:rPr>
              <a:t>afetam</a:t>
            </a:r>
            <a:r>
              <a:rPr lang="pt-BR" dirty="0"/>
              <a:t> diretamente a </a:t>
            </a:r>
            <a:r>
              <a:rPr lang="pt-BR" sz="3200" b="1" i="1" u="sng" dirty="0">
                <a:solidFill>
                  <a:schemeClr val="accent2"/>
                </a:solidFill>
              </a:rPr>
              <a:t>imagem do serviço</a:t>
            </a:r>
            <a:r>
              <a:rPr lang="pt-BR" dirty="0">
                <a:solidFill>
                  <a:schemeClr val="accent2"/>
                </a:solidFill>
              </a:rPr>
              <a:t> </a:t>
            </a:r>
            <a:r>
              <a:rPr lang="pt-BR" dirty="0"/>
              <a:t>prestado pela empresa”</a:t>
            </a:r>
          </a:p>
          <a:p>
            <a:pPr marL="45720" indent="0">
              <a:buNone/>
            </a:pPr>
            <a:endParaRPr lang="pt-BR" sz="900" dirty="0"/>
          </a:p>
          <a:p>
            <a:pPr marL="45720" indent="0">
              <a:buNone/>
            </a:pPr>
            <a:r>
              <a:rPr lang="pt-BR" sz="2400" dirty="0"/>
              <a:t>Não representam perdas financeiras significativas, </a:t>
            </a:r>
            <a:r>
              <a:rPr lang="pt-BR" b="1" i="1" u="sng" dirty="0">
                <a:solidFill>
                  <a:srgbClr val="C00000"/>
                </a:solidFill>
                <a:highlight>
                  <a:srgbClr val="FFFF00"/>
                </a:highlight>
              </a:rPr>
              <a:t>mas...</a:t>
            </a:r>
          </a:p>
          <a:p>
            <a:pPr marL="388620" indent="-342900"/>
            <a:r>
              <a:rPr lang="pt-BR" b="1" i="1" u="sng" dirty="0">
                <a:solidFill>
                  <a:schemeClr val="accent5">
                    <a:lumMod val="75000"/>
                  </a:schemeClr>
                </a:solidFill>
              </a:rPr>
              <a:t>Custos das equipes </a:t>
            </a:r>
            <a:r>
              <a:rPr lang="pt-BR" sz="2400" dirty="0"/>
              <a:t>de manutenção;</a:t>
            </a:r>
          </a:p>
          <a:p>
            <a:pPr marL="388620" indent="-342900"/>
            <a:r>
              <a:rPr lang="pt-BR" sz="2400" dirty="0"/>
              <a:t>Custos relacionados a </a:t>
            </a:r>
            <a:r>
              <a:rPr lang="pt-BR" b="1" i="1" u="sng" dirty="0">
                <a:solidFill>
                  <a:schemeClr val="accent6"/>
                </a:solidFill>
              </a:rPr>
              <a:t>falhas secundárias </a:t>
            </a:r>
            <a:r>
              <a:rPr lang="pt-BR" sz="2400" dirty="0"/>
              <a:t>geradas a partir do excesso de usuários no sistema;</a:t>
            </a:r>
          </a:p>
          <a:p>
            <a:pPr marL="388620" indent="-342900"/>
            <a:r>
              <a:rPr lang="pt-BR" sz="2400" dirty="0"/>
              <a:t>Custos relacionados a eventuais ações de </a:t>
            </a:r>
            <a:r>
              <a:rPr lang="pt-BR" b="1" i="1" u="sng" dirty="0">
                <a:solidFill>
                  <a:srgbClr val="7030A0"/>
                </a:solidFill>
              </a:rPr>
              <a:t>vandalismo</a:t>
            </a:r>
            <a:r>
              <a:rPr lang="pt-BR" sz="2400" dirty="0"/>
              <a:t>.</a:t>
            </a:r>
          </a:p>
          <a:p>
            <a:pPr marL="388620" indent="-342900"/>
            <a:endParaRPr lang="pt-BR" sz="700" dirty="0"/>
          </a:p>
          <a:p>
            <a:pPr marL="45720" indent="0" algn="ctr">
              <a:buNone/>
            </a:pPr>
            <a:r>
              <a:rPr lang="pt-BR" b="1" i="1" u="sng" dirty="0">
                <a:solidFill>
                  <a:srgbClr val="FF0000"/>
                </a:solidFill>
              </a:rPr>
              <a:t>NECESSIDADE</a:t>
            </a:r>
            <a:r>
              <a:rPr lang="pt-BR" dirty="0"/>
              <a:t> de um processo que </a:t>
            </a:r>
            <a:r>
              <a:rPr lang="pt-BR" b="1" i="1" u="sng" dirty="0">
                <a:solidFill>
                  <a:schemeClr val="accent5"/>
                </a:solidFill>
              </a:rPr>
              <a:t>MINIMIZE</a:t>
            </a:r>
            <a:r>
              <a:rPr lang="pt-BR" dirty="0"/>
              <a:t> os efeitos deste tipo de falha no sistema </a:t>
            </a:r>
            <a:r>
              <a:rPr lang="pt-BR" b="1" i="1" u="sng" dirty="0">
                <a:solidFill>
                  <a:srgbClr val="7030A0"/>
                </a:solidFill>
              </a:rPr>
              <a:t>antes da interferência direta </a:t>
            </a:r>
            <a:r>
              <a:rPr lang="pt-BR" dirty="0"/>
              <a:t>ao seu funcionamento</a:t>
            </a:r>
            <a:r>
              <a:rPr lang="pt-BR" sz="2400" dirty="0"/>
              <a:t>!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CONCEITOS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Consequências de Falhas para o Metrô de SP</a:t>
            </a:r>
          </a:p>
        </p:txBody>
      </p:sp>
    </p:spTree>
    <p:extLst>
      <p:ext uri="{BB962C8B-B14F-4D97-AF65-F5344CB8AC3E}">
        <p14:creationId xmlns:p14="http://schemas.microsoft.com/office/powerpoint/2010/main" val="163216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34D2F1FA-098C-4309-992A-3AE7279D0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42" y="1352362"/>
            <a:ext cx="7995558" cy="550563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/>
          <p:cNvSpPr txBox="1"/>
          <p:nvPr/>
        </p:nvSpPr>
        <p:spPr>
          <a:xfrm>
            <a:off x="1419268" y="336699"/>
            <a:ext cx="742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Manutenção PREDITIVA em Intertravamento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-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419268" y="1529542"/>
            <a:ext cx="7417161" cy="365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/>
              <a:t>“Elaborado um processo baseado em </a:t>
            </a:r>
          </a:p>
          <a:p>
            <a:pPr marL="0" indent="0" algn="ctr">
              <a:buNone/>
            </a:pPr>
            <a:r>
              <a:rPr lang="pt-BR" sz="3200" b="1" i="1" dirty="0">
                <a:solidFill>
                  <a:srgbClr val="C00000"/>
                </a:solidFill>
              </a:rPr>
              <a:t>MANUTENÇÃO PREDITIVA</a:t>
            </a:r>
            <a:r>
              <a:rPr lang="pt-BR" dirty="0"/>
              <a:t>”</a:t>
            </a:r>
          </a:p>
          <a:p>
            <a:pPr marL="0" indent="0" algn="ctr">
              <a:buNone/>
            </a:pPr>
            <a:endParaRPr lang="pt-BR" sz="20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dirty="0"/>
              <a:t>Monitoramento de </a:t>
            </a:r>
            <a:r>
              <a:rPr lang="pt-BR" sz="3200" b="1" i="1" u="sng" dirty="0">
                <a:solidFill>
                  <a:schemeClr val="accent2"/>
                </a:solidFill>
              </a:rPr>
              <a:t>variáveis críticas</a:t>
            </a:r>
            <a:r>
              <a:rPr lang="pt-BR" dirty="0"/>
              <a:t>;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dirty="0"/>
              <a:t>Identificação de </a:t>
            </a:r>
            <a:r>
              <a:rPr lang="pt-BR" sz="3200" b="1" i="1" u="sng" dirty="0">
                <a:solidFill>
                  <a:srgbClr val="FFC000"/>
                </a:solidFill>
              </a:rPr>
              <a:t>desvios</a:t>
            </a:r>
            <a:r>
              <a:rPr lang="pt-BR" dirty="0"/>
              <a:t> funcionais;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sz="3200" b="1" i="1" u="sng" dirty="0">
                <a:solidFill>
                  <a:srgbClr val="7030A0"/>
                </a:solidFill>
              </a:rPr>
              <a:t>Intervenção controlada</a:t>
            </a:r>
            <a:r>
              <a:rPr lang="pt-BR" dirty="0"/>
              <a:t>, fora da operação comercial.</a:t>
            </a:r>
          </a:p>
        </p:txBody>
      </p:sp>
      <p:sp>
        <p:nvSpPr>
          <p:cNvPr id="10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427581" y="5364322"/>
            <a:ext cx="7417161" cy="119935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500" dirty="0"/>
              <a:t>Áreas envolvidas na elaboração: Engenharia de Sinalização e Via Permanente e Equipes de Manutenção Preventiva e Restabelecimento de Sistemas</a:t>
            </a:r>
          </a:p>
        </p:txBody>
      </p:sp>
    </p:spTree>
    <p:extLst>
      <p:ext uri="{BB962C8B-B14F-4D97-AF65-F5344CB8AC3E}">
        <p14:creationId xmlns:p14="http://schemas.microsoft.com/office/powerpoint/2010/main" val="256478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1">
            <a:extLst>
              <a:ext uri="{FF2B5EF4-FFF2-40B4-BE49-F238E27FC236}">
                <a16:creationId xmlns:a16="http://schemas.microsoft.com/office/drawing/2014/main" id="{7F8A648D-8BC7-49E9-9C79-61CAC15B4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26" y="1352362"/>
            <a:ext cx="8009774" cy="550563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28" name="TextBox 9">
            <a:extLst>
              <a:ext uri="{FF2B5EF4-FFF2-40B4-BE49-F238E27FC236}">
                <a16:creationId xmlns:a16="http://schemas.microsoft.com/office/drawing/2014/main" id="{448B74A6-8CB5-4482-B468-30A301CAD0B1}"/>
              </a:ext>
            </a:extLst>
          </p:cNvPr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IMPLANTAÇÃO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Manutenção PREDITIVA em Intertravamento</a:t>
            </a:r>
          </a:p>
        </p:txBody>
      </p:sp>
      <p:sp>
        <p:nvSpPr>
          <p:cNvPr id="77" name="Forma 76">
            <a:extLst>
              <a:ext uri="{FF2B5EF4-FFF2-40B4-BE49-F238E27FC236}">
                <a16:creationId xmlns:a16="http://schemas.microsoft.com/office/drawing/2014/main" id="{1841271B-5FB1-4032-B878-3074AF5F9A18}"/>
              </a:ext>
            </a:extLst>
          </p:cNvPr>
          <p:cNvSpPr/>
          <p:nvPr/>
        </p:nvSpPr>
        <p:spPr>
          <a:xfrm>
            <a:off x="1542051" y="931223"/>
            <a:ext cx="7344819" cy="4748124"/>
          </a:xfrm>
          <a:prstGeom prst="swooshArrow">
            <a:avLst>
              <a:gd name="adj1" fmla="val 25000"/>
              <a:gd name="adj2" fmla="val 25000"/>
            </a:avLst>
          </a:prstGeom>
          <a:gradFill rotWithShape="1">
            <a:gsLst>
              <a:gs pos="0">
                <a:srgbClr val="5DCEAF">
                  <a:tint val="40000"/>
                  <a:hueOff val="0"/>
                  <a:satOff val="0"/>
                  <a:lumOff val="0"/>
                  <a:alphaOff val="0"/>
                  <a:lumMod val="95000"/>
                </a:srgbClr>
              </a:gs>
              <a:gs pos="100000">
                <a:srgbClr val="5DCEAF">
                  <a:tint val="40000"/>
                  <a:hueOff val="0"/>
                  <a:satOff val="0"/>
                  <a:lumOff val="0"/>
                  <a:alphaOff val="0"/>
                  <a:shade val="82000"/>
                  <a:satMod val="125000"/>
                  <a:lumMod val="74000"/>
                </a:srgbClr>
              </a:gs>
            </a:gsLst>
            <a:lin ang="5400000" scaled="0"/>
          </a:gra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144450" h="6350" prst="relaxedInset"/>
            <a:contourClr>
              <a:sysClr val="window" lastClr="FFFFFF"/>
            </a:contourClr>
          </a:sp3d>
        </p:spPr>
      </p:sp>
      <p:sp>
        <p:nvSpPr>
          <p:cNvPr id="78" name="Elipse 77">
            <a:extLst>
              <a:ext uri="{FF2B5EF4-FFF2-40B4-BE49-F238E27FC236}">
                <a16:creationId xmlns:a16="http://schemas.microsoft.com/office/drawing/2014/main" id="{A427B4D5-5DB2-4A1B-A4C4-D6E599C1AC2C}"/>
              </a:ext>
            </a:extLst>
          </p:cNvPr>
          <p:cNvSpPr/>
          <p:nvPr/>
        </p:nvSpPr>
        <p:spPr>
          <a:xfrm>
            <a:off x="2296373" y="4401635"/>
            <a:ext cx="207815" cy="207815"/>
          </a:xfrm>
          <a:prstGeom prst="ellipse">
            <a:avLst/>
          </a:prstGeom>
          <a:gradFill rotWithShape="0">
            <a:gsLst>
              <a:gs pos="0">
                <a:srgbClr val="B4DCFA">
                  <a:lumMod val="75000"/>
                </a:srgbClr>
              </a:gs>
              <a:gs pos="100000">
                <a:srgbClr val="B4DCFA">
                  <a:lumMod val="75000"/>
                </a:srgbClr>
              </a:gs>
            </a:gsLst>
            <a:lin ang="5400000" scaled="0"/>
          </a:gradFill>
          <a:ln>
            <a:noFill/>
          </a:ln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</p:sp>
      <p:sp>
        <p:nvSpPr>
          <p:cNvPr id="79" name="Forma livre 10">
            <a:extLst>
              <a:ext uri="{FF2B5EF4-FFF2-40B4-BE49-F238E27FC236}">
                <a16:creationId xmlns:a16="http://schemas.microsoft.com/office/drawing/2014/main" id="{6B225AC8-9E6B-4478-B4EC-70E95C9CE617}"/>
              </a:ext>
            </a:extLst>
          </p:cNvPr>
          <p:cNvSpPr/>
          <p:nvPr/>
        </p:nvSpPr>
        <p:spPr>
          <a:xfrm>
            <a:off x="2515280" y="4315579"/>
            <a:ext cx="1862342" cy="572519"/>
          </a:xfrm>
          <a:custGeom>
            <a:avLst/>
            <a:gdLst>
              <a:gd name="connsiteX0" fmla="*/ 0 w 1862342"/>
              <a:gd name="connsiteY0" fmla="*/ 0 h 572519"/>
              <a:gd name="connsiteX1" fmla="*/ 1862342 w 1862342"/>
              <a:gd name="connsiteY1" fmla="*/ 0 h 572519"/>
              <a:gd name="connsiteX2" fmla="*/ 1862342 w 1862342"/>
              <a:gd name="connsiteY2" fmla="*/ 572519 h 572519"/>
              <a:gd name="connsiteX3" fmla="*/ 0 w 1862342"/>
              <a:gd name="connsiteY3" fmla="*/ 572519 h 572519"/>
              <a:gd name="connsiteX4" fmla="*/ 0 w 1862342"/>
              <a:gd name="connsiteY4" fmla="*/ 0 h 57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2342" h="572519">
                <a:moveTo>
                  <a:pt x="0" y="0"/>
                </a:moveTo>
                <a:lnTo>
                  <a:pt x="1862342" y="0"/>
                </a:lnTo>
                <a:lnTo>
                  <a:pt x="1862342" y="572519"/>
                </a:lnTo>
                <a:lnTo>
                  <a:pt x="0" y="57251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110117" tIns="0" rIns="0" bIns="0" numCol="1" spcCol="1270" anchor="t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Fase 1</a:t>
            </a:r>
          </a:p>
        </p:txBody>
      </p:sp>
      <p:sp>
        <p:nvSpPr>
          <p:cNvPr id="80" name="Elipse 79">
            <a:extLst>
              <a:ext uri="{FF2B5EF4-FFF2-40B4-BE49-F238E27FC236}">
                <a16:creationId xmlns:a16="http://schemas.microsoft.com/office/drawing/2014/main" id="{EF53762F-55E0-48C2-9A84-A05DA571309E}"/>
              </a:ext>
            </a:extLst>
          </p:cNvPr>
          <p:cNvSpPr/>
          <p:nvPr/>
        </p:nvSpPr>
        <p:spPr>
          <a:xfrm>
            <a:off x="4665652" y="2714059"/>
            <a:ext cx="375665" cy="375665"/>
          </a:xfrm>
          <a:prstGeom prst="ellipse">
            <a:avLst/>
          </a:prstGeom>
          <a:gradFill rotWithShape="0">
            <a:gsLst>
              <a:gs pos="0">
                <a:srgbClr val="A7EA52"/>
              </a:gs>
              <a:gs pos="100000">
                <a:srgbClr val="92D050"/>
              </a:gs>
            </a:gsLst>
            <a:lin ang="5400000" scaled="0"/>
          </a:gradFill>
          <a:ln>
            <a:noFill/>
          </a:ln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</p:sp>
      <p:sp>
        <p:nvSpPr>
          <p:cNvPr id="81" name="Forma livre 12">
            <a:extLst>
              <a:ext uri="{FF2B5EF4-FFF2-40B4-BE49-F238E27FC236}">
                <a16:creationId xmlns:a16="http://schemas.microsoft.com/office/drawing/2014/main" id="{E191E809-7070-4431-AEDA-DD2C95C17EEC}"/>
              </a:ext>
            </a:extLst>
          </p:cNvPr>
          <p:cNvSpPr/>
          <p:nvPr/>
        </p:nvSpPr>
        <p:spPr>
          <a:xfrm>
            <a:off x="4984529" y="2660799"/>
            <a:ext cx="1918293" cy="2717581"/>
          </a:xfrm>
          <a:custGeom>
            <a:avLst/>
            <a:gdLst>
              <a:gd name="connsiteX0" fmla="*/ 0 w 1918293"/>
              <a:gd name="connsiteY0" fmla="*/ 0 h 2717581"/>
              <a:gd name="connsiteX1" fmla="*/ 1918293 w 1918293"/>
              <a:gd name="connsiteY1" fmla="*/ 0 h 2717581"/>
              <a:gd name="connsiteX2" fmla="*/ 1918293 w 1918293"/>
              <a:gd name="connsiteY2" fmla="*/ 2717581 h 2717581"/>
              <a:gd name="connsiteX3" fmla="*/ 0 w 1918293"/>
              <a:gd name="connsiteY3" fmla="*/ 2717581 h 2717581"/>
              <a:gd name="connsiteX4" fmla="*/ 0 w 1918293"/>
              <a:gd name="connsiteY4" fmla="*/ 0 h 271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8293" h="2717581">
                <a:moveTo>
                  <a:pt x="0" y="0"/>
                </a:moveTo>
                <a:lnTo>
                  <a:pt x="1918293" y="0"/>
                </a:lnTo>
                <a:lnTo>
                  <a:pt x="1918293" y="2717581"/>
                </a:lnTo>
                <a:lnTo>
                  <a:pt x="0" y="271758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199057" tIns="0" rIns="0" bIns="0" numCol="1" spcCol="1270" anchor="t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Fase 2</a:t>
            </a:r>
          </a:p>
        </p:txBody>
      </p:sp>
      <p:sp>
        <p:nvSpPr>
          <p:cNvPr id="82" name="Elipse 81">
            <a:extLst>
              <a:ext uri="{FF2B5EF4-FFF2-40B4-BE49-F238E27FC236}">
                <a16:creationId xmlns:a16="http://schemas.microsoft.com/office/drawing/2014/main" id="{E9525421-47AB-4A4B-9435-73F50EB49A38}"/>
              </a:ext>
            </a:extLst>
          </p:cNvPr>
          <p:cNvSpPr/>
          <p:nvPr/>
        </p:nvSpPr>
        <p:spPr>
          <a:xfrm>
            <a:off x="6911057" y="1962287"/>
            <a:ext cx="519537" cy="519537"/>
          </a:xfrm>
          <a:prstGeom prst="ellipse">
            <a:avLst/>
          </a:prstGeom>
          <a:gradFill rotWithShape="0">
            <a:gsLst>
              <a:gs pos="0">
                <a:srgbClr val="5DCEAF"/>
              </a:gs>
              <a:gs pos="100000">
                <a:srgbClr val="5DCEAF">
                  <a:hueOff val="0"/>
                  <a:satOff val="0"/>
                  <a:lumOff val="0"/>
                  <a:alphaOff val="0"/>
                  <a:shade val="82000"/>
                  <a:satMod val="125000"/>
                  <a:lumMod val="74000"/>
                </a:srgbClr>
              </a:gs>
            </a:gsLst>
            <a:lin ang="5400000" scaled="0"/>
          </a:gradFill>
          <a:ln>
            <a:noFill/>
          </a:ln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</p:sp>
      <p:sp>
        <p:nvSpPr>
          <p:cNvPr id="83" name="Forma livre 14">
            <a:extLst>
              <a:ext uri="{FF2B5EF4-FFF2-40B4-BE49-F238E27FC236}">
                <a16:creationId xmlns:a16="http://schemas.microsoft.com/office/drawing/2014/main" id="{B96FB503-B52E-4A7D-A375-2CC6C7D9DBAE}"/>
              </a:ext>
            </a:extLst>
          </p:cNvPr>
          <p:cNvSpPr/>
          <p:nvPr/>
        </p:nvSpPr>
        <p:spPr>
          <a:xfrm>
            <a:off x="7312527" y="2044036"/>
            <a:ext cx="1574343" cy="644856"/>
          </a:xfrm>
          <a:custGeom>
            <a:avLst/>
            <a:gdLst>
              <a:gd name="connsiteX0" fmla="*/ 0 w 1918293"/>
              <a:gd name="connsiteY0" fmla="*/ 0 h 3471910"/>
              <a:gd name="connsiteX1" fmla="*/ 1918293 w 1918293"/>
              <a:gd name="connsiteY1" fmla="*/ 0 h 3471910"/>
              <a:gd name="connsiteX2" fmla="*/ 1918293 w 1918293"/>
              <a:gd name="connsiteY2" fmla="*/ 3471910 h 3471910"/>
              <a:gd name="connsiteX3" fmla="*/ 0 w 1918293"/>
              <a:gd name="connsiteY3" fmla="*/ 3471910 h 3471910"/>
              <a:gd name="connsiteX4" fmla="*/ 0 w 1918293"/>
              <a:gd name="connsiteY4" fmla="*/ 0 h 347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8293" h="3471910">
                <a:moveTo>
                  <a:pt x="0" y="0"/>
                </a:moveTo>
                <a:lnTo>
                  <a:pt x="1918293" y="0"/>
                </a:lnTo>
                <a:lnTo>
                  <a:pt x="1918293" y="3471910"/>
                </a:lnTo>
                <a:lnTo>
                  <a:pt x="0" y="347191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spcFirstLastPara="0" vert="horz" wrap="square" lIns="275292" tIns="0" rIns="0" bIns="0" numCol="1" spcCol="1270" anchor="t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Fase 3</a:t>
            </a:r>
          </a:p>
        </p:txBody>
      </p:sp>
      <p:sp>
        <p:nvSpPr>
          <p:cNvPr id="84" name="Retângulo de cantos arredondados 4">
            <a:extLst>
              <a:ext uri="{FF2B5EF4-FFF2-40B4-BE49-F238E27FC236}">
                <a16:creationId xmlns:a16="http://schemas.microsoft.com/office/drawing/2014/main" id="{09031CE5-1F4C-4D91-B532-77751C3B479E}"/>
              </a:ext>
            </a:extLst>
          </p:cNvPr>
          <p:cNvSpPr/>
          <p:nvPr/>
        </p:nvSpPr>
        <p:spPr>
          <a:xfrm>
            <a:off x="1542052" y="5807302"/>
            <a:ext cx="2088232" cy="792088"/>
          </a:xfrm>
          <a:prstGeom prst="roundRect">
            <a:avLst/>
          </a:prstGeom>
          <a:gradFill rotWithShape="1">
            <a:gsLst>
              <a:gs pos="0">
                <a:srgbClr val="5ECCF3">
                  <a:lumMod val="95000"/>
                </a:srgbClr>
              </a:gs>
              <a:gs pos="100000">
                <a:srgbClr val="5ECCF3">
                  <a:shade val="82000"/>
                  <a:satMod val="125000"/>
                  <a:lumMod val="74000"/>
                </a:srgbClr>
              </a:gs>
            </a:gsLst>
            <a:lin ang="5400000" scaled="0"/>
          </a:gradFill>
          <a:ln w="9525" cap="flat" cmpd="sng" algn="ctr">
            <a:solidFill>
              <a:srgbClr val="5ECCF3"/>
            </a:solidFill>
            <a:prstDash val="solid"/>
          </a:ln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Levantamento de Dados</a:t>
            </a:r>
          </a:p>
        </p:txBody>
      </p:sp>
      <p:sp>
        <p:nvSpPr>
          <p:cNvPr id="85" name="Retângulo de cantos arredondados 5">
            <a:extLst>
              <a:ext uri="{FF2B5EF4-FFF2-40B4-BE49-F238E27FC236}">
                <a16:creationId xmlns:a16="http://schemas.microsoft.com/office/drawing/2014/main" id="{58090AD9-1449-4C9B-A56E-A4DDCE52259E}"/>
              </a:ext>
            </a:extLst>
          </p:cNvPr>
          <p:cNvSpPr/>
          <p:nvPr/>
        </p:nvSpPr>
        <p:spPr>
          <a:xfrm>
            <a:off x="4062332" y="5827745"/>
            <a:ext cx="2088232" cy="792088"/>
          </a:xfrm>
          <a:prstGeom prst="roundRect">
            <a:avLst/>
          </a:prstGeom>
          <a:gradFill rotWithShape="1">
            <a:gsLst>
              <a:gs pos="0">
                <a:srgbClr val="A7EA52">
                  <a:lumMod val="95000"/>
                </a:srgbClr>
              </a:gs>
              <a:gs pos="100000">
                <a:srgbClr val="A7EA52">
                  <a:shade val="82000"/>
                  <a:satMod val="125000"/>
                  <a:lumMod val="74000"/>
                </a:srgbClr>
              </a:gs>
            </a:gsLst>
            <a:lin ang="5400000" scaled="0"/>
          </a:gradFill>
          <a:ln w="9525" cap="flat" cmpd="sng" algn="ctr">
            <a:solidFill>
              <a:srgbClr val="A7EA52"/>
            </a:solidFill>
            <a:prstDash val="solid"/>
          </a:ln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Ações </a:t>
            </a: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Corretivas</a:t>
            </a: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6" name="Retângulo de cantos arredondados 6">
            <a:extLst>
              <a:ext uri="{FF2B5EF4-FFF2-40B4-BE49-F238E27FC236}">
                <a16:creationId xmlns:a16="http://schemas.microsoft.com/office/drawing/2014/main" id="{32E557E0-E982-486F-8717-B25DFCBCCA62}"/>
              </a:ext>
            </a:extLst>
          </p:cNvPr>
          <p:cNvSpPr/>
          <p:nvPr/>
        </p:nvSpPr>
        <p:spPr>
          <a:xfrm>
            <a:off x="6582612" y="5827745"/>
            <a:ext cx="2088232" cy="792088"/>
          </a:xfrm>
          <a:prstGeom prst="roundRect">
            <a:avLst/>
          </a:prstGeom>
          <a:gradFill rotWithShape="1">
            <a:gsLst>
              <a:gs pos="0">
                <a:srgbClr val="5DCEAF">
                  <a:lumMod val="95000"/>
                </a:srgbClr>
              </a:gs>
              <a:gs pos="100000">
                <a:srgbClr val="5DCEAF">
                  <a:shade val="82000"/>
                  <a:satMod val="125000"/>
                  <a:lumMod val="74000"/>
                </a:srgbClr>
              </a:gs>
            </a:gsLst>
            <a:lin ang="5400000" scaled="0"/>
          </a:gradFill>
          <a:ln w="9525" cap="flat" cmpd="sng" algn="ctr">
            <a:solidFill>
              <a:srgbClr val="5DCEAF"/>
            </a:solidFill>
            <a:prstDash val="solid"/>
          </a:ln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Ações </a:t>
            </a: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Preditivas</a:t>
            </a: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7" name="Elipse 86">
            <a:extLst>
              <a:ext uri="{FF2B5EF4-FFF2-40B4-BE49-F238E27FC236}">
                <a16:creationId xmlns:a16="http://schemas.microsoft.com/office/drawing/2014/main" id="{03C89CEE-FAB7-4B74-BBAA-9D5668C0A8CA}"/>
              </a:ext>
            </a:extLst>
          </p:cNvPr>
          <p:cNvSpPr/>
          <p:nvPr/>
        </p:nvSpPr>
        <p:spPr>
          <a:xfrm>
            <a:off x="1569809" y="1583164"/>
            <a:ext cx="375665" cy="37566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140FA274-D7F7-431F-AEA6-C3AB34EFC48D}"/>
              </a:ext>
            </a:extLst>
          </p:cNvPr>
          <p:cNvSpPr txBox="1"/>
          <p:nvPr/>
        </p:nvSpPr>
        <p:spPr>
          <a:xfrm>
            <a:off x="1961062" y="1592943"/>
            <a:ext cx="1842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>
                <a:solidFill>
                  <a:prstClr val="black"/>
                </a:solidFill>
                <a:latin typeface="Trebuchet MS"/>
              </a:rPr>
              <a:t>Elaboração e</a:t>
            </a:r>
          </a:p>
          <a:p>
            <a:pPr algn="ctr"/>
            <a:r>
              <a:rPr lang="pt-BR" sz="2000" b="1" dirty="0">
                <a:solidFill>
                  <a:prstClr val="black"/>
                </a:solidFill>
                <a:latin typeface="Trebuchet MS"/>
              </a:rPr>
              <a:t>Planejamento</a:t>
            </a:r>
          </a:p>
        </p:txBody>
      </p:sp>
      <p:grpSp>
        <p:nvGrpSpPr>
          <p:cNvPr id="89" name="Grupo 24">
            <a:extLst>
              <a:ext uri="{FF2B5EF4-FFF2-40B4-BE49-F238E27FC236}">
                <a16:creationId xmlns:a16="http://schemas.microsoft.com/office/drawing/2014/main" id="{89E1B184-2F75-45EB-AA30-BB4155CD68B5}"/>
              </a:ext>
            </a:extLst>
          </p:cNvPr>
          <p:cNvGrpSpPr/>
          <p:nvPr/>
        </p:nvGrpSpPr>
        <p:grpSpPr>
          <a:xfrm>
            <a:off x="6184574" y="4138682"/>
            <a:ext cx="2492040" cy="1076576"/>
            <a:chOff x="6256424" y="3645025"/>
            <a:chExt cx="2492040" cy="1076576"/>
          </a:xfrm>
        </p:grpSpPr>
        <p:sp>
          <p:nvSpPr>
            <p:cNvPr id="90" name="Elipse 89">
              <a:extLst>
                <a:ext uri="{FF2B5EF4-FFF2-40B4-BE49-F238E27FC236}">
                  <a16:creationId xmlns:a16="http://schemas.microsoft.com/office/drawing/2014/main" id="{886433DE-F157-4205-BA0E-F07789A15886}"/>
                </a:ext>
              </a:extLst>
            </p:cNvPr>
            <p:cNvSpPr/>
            <p:nvPr/>
          </p:nvSpPr>
          <p:spPr>
            <a:xfrm>
              <a:off x="6516193" y="3807872"/>
              <a:ext cx="375665" cy="37566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40005" dist="22984" dir="5400000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</p:sp>
        <p:sp>
          <p:nvSpPr>
            <p:cNvPr id="91" name="CaixaDeTexto 90">
              <a:extLst>
                <a:ext uri="{FF2B5EF4-FFF2-40B4-BE49-F238E27FC236}">
                  <a16:creationId xmlns:a16="http://schemas.microsoft.com/office/drawing/2014/main" id="{DC358864-F47D-431E-93E0-3075AFB75D0B}"/>
                </a:ext>
              </a:extLst>
            </p:cNvPr>
            <p:cNvSpPr txBox="1"/>
            <p:nvPr/>
          </p:nvSpPr>
          <p:spPr>
            <a:xfrm>
              <a:off x="6614855" y="3911972"/>
              <a:ext cx="20417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</a:rPr>
                <a:t>Estudos 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</a:rPr>
                <a:t>Desenvolvimento</a:t>
              </a:r>
            </a:p>
          </p:txBody>
        </p:sp>
        <p:sp>
          <p:nvSpPr>
            <p:cNvPr id="92" name="Retângulo de cantos arredondados 23">
              <a:extLst>
                <a:ext uri="{FF2B5EF4-FFF2-40B4-BE49-F238E27FC236}">
                  <a16:creationId xmlns:a16="http://schemas.microsoft.com/office/drawing/2014/main" id="{CE71E101-8CE6-46DF-9303-B94A40EC0531}"/>
                </a:ext>
              </a:extLst>
            </p:cNvPr>
            <p:cNvSpPr/>
            <p:nvPr/>
          </p:nvSpPr>
          <p:spPr>
            <a:xfrm>
              <a:off x="6256424" y="3645025"/>
              <a:ext cx="2492040" cy="1076576"/>
            </a:xfrm>
            <a:prstGeom prst="roundRect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70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1" grpId="0"/>
      <p:bldP spid="83" grpId="0"/>
      <p:bldP spid="84" grpId="0" animBg="1"/>
      <p:bldP spid="85" grpId="0" animBg="1"/>
      <p:bldP spid="86" grpId="0" animBg="1"/>
      <p:bldP spid="8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28" name="TextBox 9">
            <a:extLst>
              <a:ext uri="{FF2B5EF4-FFF2-40B4-BE49-F238E27FC236}">
                <a16:creationId xmlns:a16="http://schemas.microsoft.com/office/drawing/2014/main" id="{448B74A6-8CB5-4482-B468-30A301CAD0B1}"/>
              </a:ext>
            </a:extLst>
          </p:cNvPr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IMPLANTAÇÃO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Elaboração e Planejamento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81798510-7589-4D4B-ADC4-089D14AEC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29" y="1352362"/>
            <a:ext cx="7995558" cy="550563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m 23" descr="Recorte de Tela">
            <a:extLst>
              <a:ext uri="{FF2B5EF4-FFF2-40B4-BE49-F238E27FC236}">
                <a16:creationId xmlns:a16="http://schemas.microsoft.com/office/drawing/2014/main" id="{F7D6A484-988C-4C02-8DC8-D85ADC5B7A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58" y="2657475"/>
            <a:ext cx="7393365" cy="3736132"/>
          </a:xfrm>
          <a:prstGeom prst="rect">
            <a:avLst/>
          </a:prstGeom>
        </p:spPr>
      </p:pic>
      <p:sp>
        <p:nvSpPr>
          <p:cNvPr id="26" name="Shape 72">
            <a:extLst>
              <a:ext uri="{FF2B5EF4-FFF2-40B4-BE49-F238E27FC236}">
                <a16:creationId xmlns:a16="http://schemas.microsoft.com/office/drawing/2014/main" id="{6DCE795A-64A1-47F7-B062-B05F9075CD92}"/>
              </a:ext>
            </a:extLst>
          </p:cNvPr>
          <p:cNvSpPr txBox="1">
            <a:spLocks/>
          </p:cNvSpPr>
          <p:nvPr/>
        </p:nvSpPr>
        <p:spPr>
          <a:xfrm>
            <a:off x="1419268" y="1463040"/>
            <a:ext cx="7580485" cy="101346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pt-BR" b="1" dirty="0"/>
              <a:t>Tabela de Planos de Ações do Processo de Implantação da MPI </a:t>
            </a:r>
            <a:r>
              <a:rPr lang="pt-BR" sz="1800" b="1" dirty="0"/>
              <a:t>(baseado na metodologia 5W1H)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73862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28" name="TextBox 9">
            <a:extLst>
              <a:ext uri="{FF2B5EF4-FFF2-40B4-BE49-F238E27FC236}">
                <a16:creationId xmlns:a16="http://schemas.microsoft.com/office/drawing/2014/main" id="{448B74A6-8CB5-4482-B468-30A301CAD0B1}"/>
              </a:ext>
            </a:extLst>
          </p:cNvPr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IMPLANTAÇÃO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Fase 1 – Levantamento de Dados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4CE2523-9139-4282-886D-BB1000E90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42" y="1352362"/>
            <a:ext cx="7995558" cy="550563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CF0E8A-61E7-4C41-A145-E4762860AF6C}"/>
              </a:ext>
            </a:extLst>
          </p:cNvPr>
          <p:cNvSpPr txBox="1"/>
          <p:nvPr/>
        </p:nvSpPr>
        <p:spPr>
          <a:xfrm>
            <a:off x="1419268" y="1506670"/>
            <a:ext cx="7428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“Etapa responsável pelo levantamento dos dados e variáveis de funcionamento dos circuitos AC”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0565EDC-8CBA-4EBA-8073-8BFF3017C3F3}"/>
              </a:ext>
            </a:extLst>
          </p:cNvPr>
          <p:cNvSpPr txBox="1"/>
          <p:nvPr/>
        </p:nvSpPr>
        <p:spPr>
          <a:xfrm>
            <a:off x="1431746" y="2615086"/>
            <a:ext cx="742895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u="sng" dirty="0">
                <a:solidFill>
                  <a:srgbClr val="C00000"/>
                </a:solidFill>
              </a:rPr>
              <a:t>Elaboração</a:t>
            </a:r>
            <a:r>
              <a:rPr lang="pt-BR" sz="2800" dirty="0"/>
              <a:t> de procedimento de levantamento de dados:</a:t>
            </a:r>
          </a:p>
          <a:p>
            <a:endParaRPr lang="pt-B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/>
              <a:t>Compilação dos processos existentes de manutenção </a:t>
            </a:r>
            <a:r>
              <a:rPr lang="pt-BR" sz="3200" b="1" i="1" u="sng" dirty="0">
                <a:solidFill>
                  <a:srgbClr val="FFC000"/>
                </a:solidFill>
              </a:rPr>
              <a:t>preventiva</a:t>
            </a:r>
            <a:r>
              <a:rPr lang="pt-BR" sz="2800" dirty="0">
                <a:solidFill>
                  <a:srgbClr val="FFC000"/>
                </a:solidFill>
              </a:rPr>
              <a:t> </a:t>
            </a:r>
            <a:r>
              <a:rPr lang="pt-BR" sz="4400" b="1" dirty="0"/>
              <a:t>+</a:t>
            </a:r>
            <a:r>
              <a:rPr lang="pt-BR" sz="2800" dirty="0"/>
              <a:t> </a:t>
            </a:r>
            <a:r>
              <a:rPr lang="pt-BR" sz="3200" b="1" i="1" u="sng" dirty="0">
                <a:solidFill>
                  <a:srgbClr val="00B050"/>
                </a:solidFill>
              </a:rPr>
              <a:t>novas técnicas</a:t>
            </a:r>
            <a:r>
              <a:rPr lang="pt-BR" sz="2800" dirty="0"/>
              <a:t> de atuação (X07, X30 e X64);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1600" dirty="0"/>
          </a:p>
          <a:p>
            <a:r>
              <a:rPr lang="pt-BR" sz="2800" dirty="0"/>
              <a:t>Tabela de </a:t>
            </a:r>
            <a:r>
              <a:rPr lang="pt-BR" sz="3200" b="1" i="1" u="sng" dirty="0">
                <a:solidFill>
                  <a:schemeClr val="bg2">
                    <a:lumMod val="50000"/>
                  </a:schemeClr>
                </a:solidFill>
              </a:rPr>
              <a:t>Plano de Ação</a:t>
            </a:r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800" dirty="0"/>
              <a:t>de Implantação da MPI </a:t>
            </a:r>
            <a:r>
              <a:rPr lang="pt-BR" dirty="0"/>
              <a:t>(cenários específicos)</a:t>
            </a:r>
          </a:p>
        </p:txBody>
      </p:sp>
    </p:spTree>
    <p:extLst>
      <p:ext uri="{BB962C8B-B14F-4D97-AF65-F5344CB8AC3E}">
        <p14:creationId xmlns:p14="http://schemas.microsoft.com/office/powerpoint/2010/main" val="255813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28" name="TextBox 9">
            <a:extLst>
              <a:ext uri="{FF2B5EF4-FFF2-40B4-BE49-F238E27FC236}">
                <a16:creationId xmlns:a16="http://schemas.microsoft.com/office/drawing/2014/main" id="{448B74A6-8CB5-4482-B468-30A301CAD0B1}"/>
              </a:ext>
            </a:extLst>
          </p:cNvPr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IMPLANTAÇÃO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Fase 2 – Ações Corretivas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A8DD568-2E22-4F41-91FC-E11ABB5AA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26" y="1352362"/>
            <a:ext cx="8009774" cy="550563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7ABE695-2F26-4AA8-A4D1-ED922EBB2B52}"/>
              </a:ext>
            </a:extLst>
          </p:cNvPr>
          <p:cNvSpPr txBox="1"/>
          <p:nvPr/>
        </p:nvSpPr>
        <p:spPr>
          <a:xfrm>
            <a:off x="1419268" y="1518163"/>
            <a:ext cx="74254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“Etapa responsável pela readequação / </a:t>
            </a:r>
            <a:r>
              <a:rPr lang="pt-BR" sz="2800" dirty="0" err="1"/>
              <a:t>repadronização</a:t>
            </a:r>
            <a:r>
              <a:rPr lang="pt-BR" sz="2800" dirty="0"/>
              <a:t> das condições de funcionamento dos circuitos. </a:t>
            </a:r>
            <a:r>
              <a:rPr lang="pt-BR" sz="2000" dirty="0"/>
              <a:t>(regime de trabalho controlado)”</a:t>
            </a:r>
            <a:endParaRPr lang="pt-BR" sz="28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6E7D1C1-77DC-4993-930B-50B47DC06BB1}"/>
              </a:ext>
            </a:extLst>
          </p:cNvPr>
          <p:cNvSpPr txBox="1"/>
          <p:nvPr/>
        </p:nvSpPr>
        <p:spPr>
          <a:xfrm>
            <a:off x="1419268" y="3068960"/>
            <a:ext cx="742547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Em posse das folhas de dados do levantamento: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/>
              <a:t>Necessidade de </a:t>
            </a:r>
            <a:r>
              <a:rPr lang="pt-BR" sz="3200" b="1" i="1" u="sng" dirty="0">
                <a:solidFill>
                  <a:srgbClr val="C00000"/>
                </a:solidFill>
              </a:rPr>
              <a:t>substituição</a:t>
            </a:r>
            <a:r>
              <a:rPr lang="pt-BR" sz="2800" dirty="0"/>
              <a:t> de componentes em desvio;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i="1" u="sng" dirty="0">
                <a:solidFill>
                  <a:srgbClr val="FFC000"/>
                </a:solidFill>
              </a:rPr>
              <a:t>Readequação</a:t>
            </a:r>
            <a:r>
              <a:rPr lang="pt-BR" sz="2800" dirty="0"/>
              <a:t> de parâmetros de funcionamento (teste 200);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/>
              <a:t>Registro de “</a:t>
            </a:r>
            <a:r>
              <a:rPr lang="pt-BR" sz="3200" b="1" i="1" u="sng" dirty="0">
                <a:solidFill>
                  <a:srgbClr val="00B050"/>
                </a:solidFill>
              </a:rPr>
              <a:t>assinaturas dos circuitos</a:t>
            </a:r>
            <a:r>
              <a:rPr lang="pt-BR" sz="2800" dirty="0"/>
              <a:t>” e preenchimento de NOVA folha de dados</a:t>
            </a:r>
          </a:p>
        </p:txBody>
      </p:sp>
    </p:spTree>
    <p:extLst>
      <p:ext uri="{BB962C8B-B14F-4D97-AF65-F5344CB8AC3E}">
        <p14:creationId xmlns:p14="http://schemas.microsoft.com/office/powerpoint/2010/main" val="333899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28" name="TextBox 9">
            <a:extLst>
              <a:ext uri="{FF2B5EF4-FFF2-40B4-BE49-F238E27FC236}">
                <a16:creationId xmlns:a16="http://schemas.microsoft.com/office/drawing/2014/main" id="{448B74A6-8CB5-4482-B468-30A301CAD0B1}"/>
              </a:ext>
            </a:extLst>
          </p:cNvPr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IMPLANTAÇÃO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Fase 3 – Ações Preditivas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A758E79-57A7-46E6-92EB-122B7DD1F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29" y="1352362"/>
            <a:ext cx="7995558" cy="550563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37D8BD0-55CF-493B-925A-CEE833D6749F}"/>
              </a:ext>
            </a:extLst>
          </p:cNvPr>
          <p:cNvSpPr txBox="1"/>
          <p:nvPr/>
        </p:nvSpPr>
        <p:spPr>
          <a:xfrm>
            <a:off x="1419266" y="1460084"/>
            <a:ext cx="73249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“Etapa de monitoração e inspeção de parâmetros de funcionamento do circuito</a:t>
            </a:r>
            <a:r>
              <a:rPr lang="pt-BR" dirty="0"/>
              <a:t>(cíclica)</a:t>
            </a:r>
            <a:r>
              <a:rPr lang="pt-BR" sz="2800" dirty="0"/>
              <a:t>. </a:t>
            </a:r>
          </a:p>
          <a:p>
            <a:pPr algn="ctr"/>
            <a:r>
              <a:rPr lang="pt-BR" sz="2800" dirty="0"/>
              <a:t>Ações corretivas somente em casos de desvios ”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D12B2D0-99ED-46F1-8A25-40877D9FD1E2}"/>
              </a:ext>
            </a:extLst>
          </p:cNvPr>
          <p:cNvSpPr txBox="1"/>
          <p:nvPr/>
        </p:nvSpPr>
        <p:spPr>
          <a:xfrm>
            <a:off x="1419267" y="3212976"/>
            <a:ext cx="742547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Em posse das folhas de dados e assinatura do circuito: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i="1" u="sng" dirty="0">
                <a:solidFill>
                  <a:srgbClr val="C00000"/>
                </a:solidFill>
              </a:rPr>
              <a:t>Comparação</a:t>
            </a:r>
            <a:r>
              <a:rPr lang="pt-BR" sz="2800" dirty="0"/>
              <a:t> dos parâmetros de funcionamento;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i="1" u="sng" dirty="0">
                <a:solidFill>
                  <a:srgbClr val="FFC000"/>
                </a:solidFill>
              </a:rPr>
              <a:t>Aplicação de diagnósticos </a:t>
            </a:r>
            <a:r>
              <a:rPr lang="pt-BR" sz="2800" dirty="0"/>
              <a:t>, em caso de desvios, relacionados nas planilhas de modos de falha e relação de causa e efeito. </a:t>
            </a:r>
          </a:p>
        </p:txBody>
      </p:sp>
    </p:spTree>
    <p:extLst>
      <p:ext uri="{BB962C8B-B14F-4D97-AF65-F5344CB8AC3E}">
        <p14:creationId xmlns:p14="http://schemas.microsoft.com/office/powerpoint/2010/main" val="390661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28" name="TextBox 9">
            <a:extLst>
              <a:ext uri="{FF2B5EF4-FFF2-40B4-BE49-F238E27FC236}">
                <a16:creationId xmlns:a16="http://schemas.microsoft.com/office/drawing/2014/main" id="{448B74A6-8CB5-4482-B468-30A301CAD0B1}"/>
              </a:ext>
            </a:extLst>
          </p:cNvPr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IMPLANTAÇÃO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Rotinas de gerenciamento e melhoria contínua da MPI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4CE2523-9139-4282-886D-BB1000E90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42" y="1352362"/>
            <a:ext cx="7995558" cy="550563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72">
            <a:extLst>
              <a:ext uri="{FF2B5EF4-FFF2-40B4-BE49-F238E27FC236}">
                <a16:creationId xmlns:a16="http://schemas.microsoft.com/office/drawing/2014/main" id="{379988E4-CFAA-485F-BAA1-3524D303EA82}"/>
              </a:ext>
            </a:extLst>
          </p:cNvPr>
          <p:cNvSpPr txBox="1">
            <a:spLocks/>
          </p:cNvSpPr>
          <p:nvPr/>
        </p:nvSpPr>
        <p:spPr>
          <a:xfrm>
            <a:off x="1419268" y="1463040"/>
            <a:ext cx="7580485" cy="51473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pt-BR" b="1" dirty="0"/>
              <a:t>Rotinas de gerenciamento da MPI:</a:t>
            </a:r>
          </a:p>
          <a:p>
            <a:pPr marL="388620" indent="-342900"/>
            <a:r>
              <a:rPr lang="pt-BR" dirty="0"/>
              <a:t>Controle de </a:t>
            </a:r>
            <a:r>
              <a:rPr lang="pt-BR" b="1" i="1" u="sng" dirty="0" err="1">
                <a:solidFill>
                  <a:srgbClr val="7030A0"/>
                </a:solidFill>
              </a:rPr>
              <a:t>Hxh</a:t>
            </a:r>
            <a:r>
              <a:rPr lang="pt-BR" dirty="0"/>
              <a:t>;</a:t>
            </a:r>
          </a:p>
          <a:p>
            <a:pPr marL="388620" indent="-342900"/>
            <a:r>
              <a:rPr lang="pt-BR" dirty="0"/>
              <a:t>Registro de </a:t>
            </a:r>
            <a:r>
              <a:rPr lang="pt-BR" b="1" i="1" u="sng" dirty="0">
                <a:solidFill>
                  <a:schemeClr val="accent2"/>
                </a:solidFill>
              </a:rPr>
              <a:t>atuações</a:t>
            </a:r>
            <a:r>
              <a:rPr lang="pt-BR" dirty="0"/>
              <a:t>;</a:t>
            </a:r>
          </a:p>
          <a:p>
            <a:pPr marL="388620" indent="-342900"/>
            <a:r>
              <a:rPr lang="pt-BR" dirty="0"/>
              <a:t>Registro de </a:t>
            </a:r>
            <a:r>
              <a:rPr lang="pt-BR" b="1" i="1" u="sng" dirty="0">
                <a:solidFill>
                  <a:srgbClr val="C00000"/>
                </a:solidFill>
              </a:rPr>
              <a:t>Intervenções</a:t>
            </a:r>
            <a:r>
              <a:rPr lang="pt-BR" dirty="0"/>
              <a:t>.</a:t>
            </a:r>
          </a:p>
          <a:p>
            <a:pPr marL="45720" indent="0">
              <a:buNone/>
            </a:pPr>
            <a:endParaRPr lang="pt-BR" sz="1400" dirty="0"/>
          </a:p>
          <a:p>
            <a:pPr marL="45720" indent="0">
              <a:buNone/>
            </a:pPr>
            <a:r>
              <a:rPr lang="pt-BR" b="1" dirty="0"/>
              <a:t>Otimização dos processos de manutenção corretiva e preventiva:</a:t>
            </a:r>
          </a:p>
          <a:p>
            <a:pPr marL="388620" indent="-342900"/>
            <a:r>
              <a:rPr lang="pt-BR" dirty="0"/>
              <a:t>Direcionar mais tempo para </a:t>
            </a:r>
            <a:r>
              <a:rPr lang="pt-BR" b="1" i="1" u="sng" dirty="0">
                <a:solidFill>
                  <a:schemeClr val="accent5"/>
                </a:solidFill>
              </a:rPr>
              <a:t>elaboração de novos métodos</a:t>
            </a:r>
            <a:r>
              <a:rPr lang="pt-BR" dirty="0"/>
              <a:t> de atuação;</a:t>
            </a:r>
          </a:p>
          <a:p>
            <a:pPr marL="388620" indent="-342900"/>
            <a:r>
              <a:rPr lang="pt-BR" dirty="0"/>
              <a:t>Fórum de </a:t>
            </a:r>
            <a:r>
              <a:rPr lang="pt-BR" b="1" i="1" u="sng" dirty="0">
                <a:solidFill>
                  <a:schemeClr val="accent6">
                    <a:lumMod val="75000"/>
                  </a:schemeClr>
                </a:solidFill>
              </a:rPr>
              <a:t>Estudos e Desenvolvimento</a:t>
            </a:r>
            <a:r>
              <a:rPr lang="pt-BR" dirty="0"/>
              <a:t>.</a:t>
            </a:r>
          </a:p>
          <a:p>
            <a:pPr marL="45720" indent="0" algn="r">
              <a:buNone/>
            </a:pPr>
            <a:endParaRPr lang="pt-BR" dirty="0"/>
          </a:p>
          <a:p>
            <a:pPr marL="45720" indent="0" algn="r">
              <a:buNone/>
            </a:pPr>
            <a:r>
              <a:rPr lang="pt-BR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374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B707A2D2-9F03-4777-8A38-C19B9E2F9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26" y="1352362"/>
            <a:ext cx="8009774" cy="550563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28" name="TextBox 9">
            <a:extLst>
              <a:ext uri="{FF2B5EF4-FFF2-40B4-BE49-F238E27FC236}">
                <a16:creationId xmlns:a16="http://schemas.microsoft.com/office/drawing/2014/main" id="{448B74A6-8CB5-4482-B468-30A301CAD0B1}"/>
              </a:ext>
            </a:extLst>
          </p:cNvPr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ANÁLISE DE RESULTADOS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Resultados Imediatos</a:t>
            </a:r>
          </a:p>
        </p:txBody>
      </p:sp>
      <p:sp>
        <p:nvSpPr>
          <p:cNvPr id="10" name="Shape 72">
            <a:extLst>
              <a:ext uri="{FF2B5EF4-FFF2-40B4-BE49-F238E27FC236}">
                <a16:creationId xmlns:a16="http://schemas.microsoft.com/office/drawing/2014/main" id="{379988E4-CFAA-485F-BAA1-3524D303EA82}"/>
              </a:ext>
            </a:extLst>
          </p:cNvPr>
          <p:cNvSpPr txBox="1">
            <a:spLocks/>
          </p:cNvSpPr>
          <p:nvPr/>
        </p:nvSpPr>
        <p:spPr>
          <a:xfrm>
            <a:off x="1419268" y="1463040"/>
            <a:ext cx="7580485" cy="51473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pt-BR" b="1" dirty="0"/>
              <a:t>Controle sobre as variáveis de funcionamento:</a:t>
            </a:r>
          </a:p>
          <a:p>
            <a:pPr marL="45720" indent="0">
              <a:buNone/>
            </a:pPr>
            <a:endParaRPr lang="pt-BR" sz="1400" dirty="0"/>
          </a:p>
          <a:p>
            <a:pPr marL="502920" indent="-457200">
              <a:buFont typeface="Wingdings" panose="05000000000000000000" pitchFamily="2" charset="2"/>
              <a:buChar char="ü"/>
            </a:pPr>
            <a:r>
              <a:rPr lang="pt-BR" dirty="0"/>
              <a:t>Identificação de desvios de forma </a:t>
            </a:r>
            <a:r>
              <a:rPr lang="pt-BR" b="1" i="1" u="sng" dirty="0">
                <a:solidFill>
                  <a:srgbClr val="C00000"/>
                </a:solidFill>
              </a:rPr>
              <a:t>antecipada</a:t>
            </a:r>
            <a:r>
              <a:rPr lang="pt-BR" dirty="0"/>
              <a:t>;</a:t>
            </a:r>
          </a:p>
          <a:p>
            <a:pPr marL="502920" indent="-457200">
              <a:buFont typeface="Wingdings" panose="05000000000000000000" pitchFamily="2" charset="2"/>
              <a:buChar char="ü"/>
            </a:pPr>
            <a:r>
              <a:rPr lang="pt-BR" dirty="0"/>
              <a:t>Possibilita avaliação e </a:t>
            </a:r>
            <a:r>
              <a:rPr lang="pt-BR" b="1" i="1" u="sng" dirty="0">
                <a:solidFill>
                  <a:schemeClr val="accent2"/>
                </a:solidFill>
              </a:rPr>
              <a:t>programação</a:t>
            </a:r>
            <a:r>
              <a:rPr lang="pt-BR" dirty="0"/>
              <a:t> de atuação;</a:t>
            </a:r>
          </a:p>
          <a:p>
            <a:pPr marL="502920" indent="-457200">
              <a:buFont typeface="Wingdings" panose="05000000000000000000" pitchFamily="2" charset="2"/>
              <a:buChar char="ü"/>
            </a:pPr>
            <a:r>
              <a:rPr lang="pt-BR" dirty="0"/>
              <a:t>Não impactam na </a:t>
            </a:r>
            <a:r>
              <a:rPr lang="pt-BR" b="1" i="1" u="sng" dirty="0">
                <a:solidFill>
                  <a:schemeClr val="accent5"/>
                </a:solidFill>
              </a:rPr>
              <a:t>disponibilidade</a:t>
            </a:r>
            <a:r>
              <a:rPr lang="pt-BR" dirty="0"/>
              <a:t> do equipamento;</a:t>
            </a:r>
          </a:p>
          <a:p>
            <a:pPr marL="502920" indent="-457200">
              <a:buFont typeface="Wingdings" panose="05000000000000000000" pitchFamily="2" charset="2"/>
              <a:buChar char="ü"/>
            </a:pPr>
            <a:r>
              <a:rPr lang="pt-BR" b="1" i="1" u="sng" dirty="0">
                <a:solidFill>
                  <a:schemeClr val="accent6">
                    <a:lumMod val="75000"/>
                  </a:schemeClr>
                </a:solidFill>
              </a:rPr>
              <a:t>Sem reflexos negativos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dirty="0"/>
              <a:t>à operacionalidade do sistema;</a:t>
            </a:r>
          </a:p>
          <a:p>
            <a:pPr marL="502920" indent="-457200">
              <a:buFont typeface="Wingdings" panose="05000000000000000000" pitchFamily="2" charset="2"/>
              <a:buChar char="ü"/>
            </a:pPr>
            <a:r>
              <a:rPr lang="pt-BR" dirty="0"/>
              <a:t>Identificação de todas as </a:t>
            </a:r>
            <a:r>
              <a:rPr lang="pt-BR" b="1" i="1" u="sng" dirty="0">
                <a:solidFill>
                  <a:srgbClr val="7030A0"/>
                </a:solidFill>
              </a:rPr>
              <a:t>etapas de degradação </a:t>
            </a:r>
            <a:r>
              <a:rPr lang="pt-BR" dirty="0"/>
              <a:t>de componentes. </a:t>
            </a:r>
          </a:p>
          <a:p>
            <a:pPr marL="502920" indent="-457200">
              <a:buFont typeface="Wingdings" panose="05000000000000000000" pitchFamily="2" charset="2"/>
              <a:buChar char="ü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8601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A3C78E6B-3A4A-40D8-8CFD-B11DE416B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29" y="1352362"/>
            <a:ext cx="7995558" cy="550563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28" name="TextBox 9">
            <a:extLst>
              <a:ext uri="{FF2B5EF4-FFF2-40B4-BE49-F238E27FC236}">
                <a16:creationId xmlns:a16="http://schemas.microsoft.com/office/drawing/2014/main" id="{448B74A6-8CB5-4482-B468-30A301CAD0B1}"/>
              </a:ext>
            </a:extLst>
          </p:cNvPr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ANÁLISE DE RESULTADOS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Resultados Imediatos</a:t>
            </a:r>
          </a:p>
        </p:txBody>
      </p:sp>
      <p:sp>
        <p:nvSpPr>
          <p:cNvPr id="10" name="Shape 72">
            <a:extLst>
              <a:ext uri="{FF2B5EF4-FFF2-40B4-BE49-F238E27FC236}">
                <a16:creationId xmlns:a16="http://schemas.microsoft.com/office/drawing/2014/main" id="{379988E4-CFAA-485F-BAA1-3524D303EA82}"/>
              </a:ext>
            </a:extLst>
          </p:cNvPr>
          <p:cNvSpPr txBox="1">
            <a:spLocks/>
          </p:cNvSpPr>
          <p:nvPr/>
        </p:nvSpPr>
        <p:spPr>
          <a:xfrm>
            <a:off x="1419268" y="1463040"/>
            <a:ext cx="7580485" cy="51473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pt-BR" b="1" dirty="0"/>
              <a:t>Processos de manutenção otimizados:</a:t>
            </a:r>
          </a:p>
          <a:p>
            <a:pPr marL="45720" indent="0">
              <a:buNone/>
            </a:pPr>
            <a:endParaRPr lang="pt-BR" sz="1400" dirty="0"/>
          </a:p>
          <a:p>
            <a:pPr marL="502920" indent="-457200">
              <a:buFont typeface="Wingdings" panose="05000000000000000000" pitchFamily="2" charset="2"/>
              <a:buChar char="ü"/>
            </a:pPr>
            <a:r>
              <a:rPr lang="pt-BR" dirty="0"/>
              <a:t>Equipes utilizam horas para </a:t>
            </a:r>
            <a:r>
              <a:rPr lang="pt-BR" b="1" i="1" u="sng" dirty="0">
                <a:solidFill>
                  <a:srgbClr val="7030A0"/>
                </a:solidFill>
              </a:rPr>
              <a:t>desenvolvimento e estudo</a:t>
            </a:r>
            <a:r>
              <a:rPr lang="pt-BR" dirty="0">
                <a:solidFill>
                  <a:srgbClr val="7030A0"/>
                </a:solidFill>
              </a:rPr>
              <a:t> </a:t>
            </a:r>
            <a:r>
              <a:rPr lang="pt-BR" dirty="0"/>
              <a:t>do desempenho dos circuitos AC;</a:t>
            </a:r>
          </a:p>
          <a:p>
            <a:pPr marL="502920" indent="-457200">
              <a:buFont typeface="Wingdings" panose="05000000000000000000" pitchFamily="2" charset="2"/>
              <a:buChar char="ü"/>
            </a:pPr>
            <a:r>
              <a:rPr lang="pt-BR" dirty="0"/>
              <a:t>Atuações mais </a:t>
            </a:r>
            <a:r>
              <a:rPr lang="pt-BR" b="1" i="1" u="sng" dirty="0">
                <a:solidFill>
                  <a:schemeClr val="accent2"/>
                </a:solidFill>
              </a:rPr>
              <a:t>assertivas</a:t>
            </a:r>
            <a:r>
              <a:rPr lang="pt-BR" dirty="0"/>
              <a:t>;</a:t>
            </a:r>
          </a:p>
          <a:p>
            <a:pPr marL="502920" indent="-457200">
              <a:buFont typeface="Wingdings" panose="05000000000000000000" pitchFamily="2" charset="2"/>
              <a:buChar char="ü"/>
            </a:pPr>
            <a:r>
              <a:rPr lang="pt-BR" b="1" i="1" u="sng" dirty="0">
                <a:solidFill>
                  <a:srgbClr val="0070C0"/>
                </a:solidFill>
              </a:rPr>
              <a:t>Economia de insumos </a:t>
            </a:r>
            <a:r>
              <a:rPr lang="pt-BR" dirty="0"/>
              <a:t>com substituições pontuais de componentes defeituosos;</a:t>
            </a:r>
          </a:p>
          <a:p>
            <a:pPr marL="502920" indent="-457200">
              <a:buFont typeface="Wingdings" panose="05000000000000000000" pitchFamily="2" charset="2"/>
              <a:buChar char="ü"/>
            </a:pPr>
            <a:endParaRPr lang="pt-BR" dirty="0"/>
          </a:p>
          <a:p>
            <a:pPr marL="502920" indent="-457200">
              <a:buFont typeface="Wingdings" panose="05000000000000000000" pitchFamily="2" charset="2"/>
              <a:buChar char="ü"/>
            </a:pPr>
            <a:r>
              <a:rPr lang="pt-BR" dirty="0"/>
              <a:t>Permite um </a:t>
            </a:r>
            <a:r>
              <a:rPr lang="pt-BR" b="1" i="1" u="sng" dirty="0">
                <a:solidFill>
                  <a:schemeClr val="accent6">
                    <a:lumMod val="75000"/>
                  </a:schemeClr>
                </a:solidFill>
              </a:rPr>
              <a:t>estudo</a:t>
            </a:r>
            <a:r>
              <a:rPr lang="pt-BR" dirty="0"/>
              <a:t> de viabilidade de aumento de </a:t>
            </a:r>
            <a:r>
              <a:rPr lang="pt-BR" b="1" i="1" u="sng" dirty="0">
                <a:solidFill>
                  <a:srgbClr val="C00000"/>
                </a:solidFill>
              </a:rPr>
              <a:t>intervalo</a:t>
            </a:r>
            <a:r>
              <a:rPr lang="pt-BR" dirty="0"/>
              <a:t> entre </a:t>
            </a:r>
            <a:r>
              <a:rPr lang="pt-BR" b="1" i="1" u="sng" dirty="0">
                <a:solidFill>
                  <a:schemeClr val="accent4">
                    <a:lumMod val="75000"/>
                  </a:schemeClr>
                </a:solidFill>
              </a:rPr>
              <a:t>intervenções preventivas </a:t>
            </a:r>
            <a:r>
              <a:rPr lang="pt-BR" dirty="0"/>
              <a:t>no equipamento</a:t>
            </a:r>
          </a:p>
        </p:txBody>
      </p:sp>
    </p:spTree>
    <p:extLst>
      <p:ext uri="{BB962C8B-B14F-4D97-AF65-F5344CB8AC3E}">
        <p14:creationId xmlns:p14="http://schemas.microsoft.com/office/powerpoint/2010/main" val="154085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viatrolebus.com.br/wp-content/uploads/2013/05/L27-Imagem-de-Wesley-Souz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7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541" y="1033145"/>
            <a:ext cx="6370233" cy="5283555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419269" y="1247775"/>
            <a:ext cx="7362781" cy="511694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3200" dirty="0">
                <a:solidFill>
                  <a:prstClr val="black"/>
                </a:solidFill>
              </a:rPr>
              <a:t>Apresentar </a:t>
            </a:r>
            <a:r>
              <a:rPr lang="pt-BR" sz="3200" dirty="0"/>
              <a:t>conceitos </a:t>
            </a:r>
            <a:r>
              <a:rPr lang="pt-BR" sz="3200" dirty="0">
                <a:solidFill>
                  <a:prstClr val="black"/>
                </a:solidFill>
              </a:rPr>
              <a:t>de manutenção </a:t>
            </a:r>
            <a:r>
              <a:rPr lang="pt-BR" sz="3600" b="1" i="1" u="sng" dirty="0">
                <a:solidFill>
                  <a:srgbClr val="00B050"/>
                </a:solidFill>
              </a:rPr>
              <a:t>preditiva</a:t>
            </a:r>
            <a:r>
              <a:rPr lang="pt-BR" sz="3200" dirty="0">
                <a:solidFill>
                  <a:prstClr val="black"/>
                </a:solidFill>
              </a:rPr>
              <a:t> e </a:t>
            </a:r>
            <a:r>
              <a:rPr lang="pt-BR" sz="3600" b="1" i="1" u="sng" dirty="0">
                <a:solidFill>
                  <a:srgbClr val="0070C0"/>
                </a:solidFill>
              </a:rPr>
              <a:t>criticidade de falhas</a:t>
            </a:r>
            <a:r>
              <a:rPr lang="pt-BR" sz="3200" dirty="0">
                <a:solidFill>
                  <a:prstClr val="black"/>
                </a:solidFill>
              </a:rPr>
              <a:t> aos sistemas de controle de trens;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pt-BR" sz="1000" dirty="0">
              <a:solidFill>
                <a:prstClr val="black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pt-BR" sz="3200" dirty="0">
                <a:solidFill>
                  <a:prstClr val="black"/>
                </a:solidFill>
              </a:rPr>
              <a:t>Descrever o processo de </a:t>
            </a:r>
            <a:r>
              <a:rPr lang="pt-BR" sz="4000" b="1" i="1" u="sng" dirty="0">
                <a:solidFill>
                  <a:srgbClr val="FFC000"/>
                </a:solidFill>
              </a:rPr>
              <a:t>desenvolvimento</a:t>
            </a:r>
            <a:r>
              <a:rPr lang="pt-BR" sz="3600" i="1" dirty="0">
                <a:solidFill>
                  <a:srgbClr val="C00000"/>
                </a:solidFill>
              </a:rPr>
              <a:t> </a:t>
            </a:r>
            <a:r>
              <a:rPr lang="pt-BR" sz="3600" dirty="0"/>
              <a:t>e</a:t>
            </a:r>
            <a:r>
              <a:rPr lang="pt-BR" sz="3600" i="1" dirty="0">
                <a:solidFill>
                  <a:srgbClr val="C00000"/>
                </a:solidFill>
              </a:rPr>
              <a:t> </a:t>
            </a:r>
            <a:r>
              <a:rPr lang="pt-BR" sz="4000" b="1" i="1" u="sng" dirty="0">
                <a:solidFill>
                  <a:srgbClr val="C00000"/>
                </a:solidFill>
              </a:rPr>
              <a:t>implantação</a:t>
            </a:r>
            <a:r>
              <a:rPr lang="pt-BR" sz="3600" i="1" dirty="0">
                <a:solidFill>
                  <a:prstClr val="black"/>
                </a:solidFill>
              </a:rPr>
              <a:t> </a:t>
            </a:r>
            <a:r>
              <a:rPr lang="pt-BR" sz="3200" dirty="0">
                <a:solidFill>
                  <a:prstClr val="black"/>
                </a:solidFill>
              </a:rPr>
              <a:t>da MPI </a:t>
            </a:r>
            <a:r>
              <a:rPr lang="pt-BR" sz="2000" b="1" dirty="0">
                <a:solidFill>
                  <a:prstClr val="black"/>
                </a:solidFill>
              </a:rPr>
              <a:t>(Manutenção Preditiva em Intertravamento)</a:t>
            </a:r>
            <a:r>
              <a:rPr lang="pt-BR" sz="3200" dirty="0">
                <a:solidFill>
                  <a:prstClr val="black"/>
                </a:solidFill>
              </a:rPr>
              <a:t>;</a:t>
            </a:r>
            <a:endParaRPr lang="pt-BR" sz="40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BR" sz="1000" dirty="0">
              <a:solidFill>
                <a:prstClr val="black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pt-BR" sz="3200" dirty="0">
                <a:solidFill>
                  <a:prstClr val="black"/>
                </a:solidFill>
              </a:rPr>
              <a:t>Destacar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pt-BR" sz="3200" dirty="0">
                <a:solidFill>
                  <a:prstClr val="black"/>
                </a:solidFill>
              </a:rPr>
              <a:t>os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pt-BR" sz="3600" b="1" i="1" u="sng" dirty="0">
                <a:solidFill>
                  <a:srgbClr val="7030A0"/>
                </a:solidFill>
              </a:rPr>
              <a:t>benefícios</a:t>
            </a:r>
            <a:r>
              <a:rPr lang="pt-BR" sz="3200" dirty="0">
                <a:solidFill>
                  <a:prstClr val="black"/>
                </a:solidFill>
              </a:rPr>
              <a:t> e </a:t>
            </a:r>
            <a:r>
              <a:rPr lang="pt-BR" sz="3600" b="1" i="1" u="sng" dirty="0">
                <a:solidFill>
                  <a:srgbClr val="002060"/>
                </a:solidFill>
              </a:rPr>
              <a:t>vantagens</a:t>
            </a:r>
            <a:r>
              <a:rPr lang="pt-BR" sz="3200" dirty="0">
                <a:solidFill>
                  <a:prstClr val="black"/>
                </a:solidFill>
              </a:rPr>
              <a:t> da adoção novo deste método de manutenção 			para o Metrô SP.</a:t>
            </a:r>
          </a:p>
        </p:txBody>
      </p:sp>
      <p:sp>
        <p:nvSpPr>
          <p:cNvPr id="7" name="TextBox 9"/>
          <p:cNvSpPr txBox="1"/>
          <p:nvPr/>
        </p:nvSpPr>
        <p:spPr>
          <a:xfrm>
            <a:off x="1419268" y="336699"/>
            <a:ext cx="706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OBJETIVOS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795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11D4C10F-8E1E-4CC5-A641-C434D23E6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42" y="1352362"/>
            <a:ext cx="7995558" cy="550563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28" name="TextBox 9">
            <a:extLst>
              <a:ext uri="{FF2B5EF4-FFF2-40B4-BE49-F238E27FC236}">
                <a16:creationId xmlns:a16="http://schemas.microsoft.com/office/drawing/2014/main" id="{448B74A6-8CB5-4482-B468-30A301CAD0B1}"/>
              </a:ext>
            </a:extLst>
          </p:cNvPr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ANÁLISE DE RESULTADOS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Objetivos Estratégicos do Metrô de SP</a:t>
            </a:r>
          </a:p>
        </p:txBody>
      </p:sp>
      <p:sp>
        <p:nvSpPr>
          <p:cNvPr id="10" name="Shape 72">
            <a:extLst>
              <a:ext uri="{FF2B5EF4-FFF2-40B4-BE49-F238E27FC236}">
                <a16:creationId xmlns:a16="http://schemas.microsoft.com/office/drawing/2014/main" id="{379988E4-CFAA-485F-BAA1-3524D303EA82}"/>
              </a:ext>
            </a:extLst>
          </p:cNvPr>
          <p:cNvSpPr txBox="1">
            <a:spLocks/>
          </p:cNvSpPr>
          <p:nvPr/>
        </p:nvSpPr>
        <p:spPr>
          <a:xfrm>
            <a:off x="1419268" y="1463040"/>
            <a:ext cx="7580485" cy="244365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pt-BR" b="1" dirty="0"/>
              <a:t>Estratégia da Diretoria de Operações;</a:t>
            </a:r>
          </a:p>
          <a:p>
            <a:pPr marL="45720" indent="0">
              <a:buNone/>
            </a:pPr>
            <a:endParaRPr lang="pt-BR" sz="1050" dirty="0"/>
          </a:p>
          <a:p>
            <a:pPr marL="502920" indent="-457200">
              <a:buFont typeface="Wingdings" panose="05000000000000000000" pitchFamily="2" charset="2"/>
              <a:buChar char="ü"/>
            </a:pPr>
            <a:r>
              <a:rPr lang="pt-BR" dirty="0"/>
              <a:t>Melhoria de </a:t>
            </a:r>
            <a:r>
              <a:rPr lang="pt-BR" b="1" i="1" u="sng" dirty="0">
                <a:solidFill>
                  <a:srgbClr val="C00000"/>
                </a:solidFill>
              </a:rPr>
              <a:t>Desempenho</a:t>
            </a:r>
            <a:r>
              <a:rPr lang="pt-BR" dirty="0"/>
              <a:t>;</a:t>
            </a:r>
          </a:p>
          <a:p>
            <a:pPr marL="502920" indent="-457200">
              <a:buFont typeface="Wingdings" panose="05000000000000000000" pitchFamily="2" charset="2"/>
              <a:buChar char="ü"/>
            </a:pPr>
            <a:r>
              <a:rPr lang="pt-BR" dirty="0"/>
              <a:t>Redução de </a:t>
            </a:r>
            <a:r>
              <a:rPr lang="pt-BR" b="1" i="1" u="sng" dirty="0">
                <a:solidFill>
                  <a:schemeClr val="accent5">
                    <a:lumMod val="75000"/>
                  </a:schemeClr>
                </a:solidFill>
              </a:rPr>
              <a:t>Custeios</a:t>
            </a:r>
            <a:r>
              <a:rPr lang="pt-BR" dirty="0"/>
              <a:t>;</a:t>
            </a:r>
          </a:p>
          <a:p>
            <a:pPr marL="502920" indent="-457200">
              <a:buFont typeface="Wingdings" panose="05000000000000000000" pitchFamily="2" charset="2"/>
              <a:buChar char="ü"/>
            </a:pPr>
            <a:r>
              <a:rPr lang="pt-BR" dirty="0"/>
              <a:t>Melhoria de </a:t>
            </a:r>
            <a:r>
              <a:rPr lang="pt-BR" b="1" i="1" u="sng" dirty="0">
                <a:solidFill>
                  <a:schemeClr val="accent2"/>
                </a:solidFill>
              </a:rPr>
              <a:t>Imagem</a:t>
            </a:r>
            <a:r>
              <a:rPr lang="pt-BR" dirty="0"/>
              <a:t> dos Serviços.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6754C8D-91DF-4B0E-8F25-83647E381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034" y="3906694"/>
            <a:ext cx="5308708" cy="27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385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>
            <a:extLst>
              <a:ext uri="{FF2B5EF4-FFF2-40B4-BE49-F238E27FC236}">
                <a16:creationId xmlns:a16="http://schemas.microsoft.com/office/drawing/2014/main" id="{F7E01366-6F49-4069-A621-07F51C026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26" y="1352362"/>
            <a:ext cx="8009774" cy="550563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28" name="TextBox 9">
            <a:extLst>
              <a:ext uri="{FF2B5EF4-FFF2-40B4-BE49-F238E27FC236}">
                <a16:creationId xmlns:a16="http://schemas.microsoft.com/office/drawing/2014/main" id="{448B74A6-8CB5-4482-B468-30A301CAD0B1}"/>
              </a:ext>
            </a:extLst>
          </p:cNvPr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ANÁLISE DE RESULTADOS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MPI – Melhoria de Desempenho</a:t>
            </a:r>
          </a:p>
        </p:txBody>
      </p:sp>
      <p:sp>
        <p:nvSpPr>
          <p:cNvPr id="10" name="Shape 72">
            <a:extLst>
              <a:ext uri="{FF2B5EF4-FFF2-40B4-BE49-F238E27FC236}">
                <a16:creationId xmlns:a16="http://schemas.microsoft.com/office/drawing/2014/main" id="{379988E4-CFAA-485F-BAA1-3524D303EA82}"/>
              </a:ext>
            </a:extLst>
          </p:cNvPr>
          <p:cNvSpPr txBox="1">
            <a:spLocks/>
          </p:cNvSpPr>
          <p:nvPr/>
        </p:nvSpPr>
        <p:spPr>
          <a:xfrm>
            <a:off x="1419268" y="1463040"/>
            <a:ext cx="7580485" cy="51473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indent="-457200">
              <a:buFont typeface="Wingdings" panose="05000000000000000000" pitchFamily="2" charset="2"/>
              <a:buChar char="ü"/>
            </a:pPr>
            <a:r>
              <a:rPr lang="pt-BR" b="1" i="1" u="sng" dirty="0">
                <a:solidFill>
                  <a:schemeClr val="accent2"/>
                </a:solidFill>
              </a:rPr>
              <a:t>“Expertise” </a:t>
            </a:r>
            <a:r>
              <a:rPr lang="pt-BR" dirty="0"/>
              <a:t>das equipes de manutenção;</a:t>
            </a:r>
          </a:p>
          <a:p>
            <a:pPr marL="502920" indent="-457200">
              <a:buFont typeface="Wingdings" panose="05000000000000000000" pitchFamily="2" charset="2"/>
              <a:buChar char="ü"/>
            </a:pPr>
            <a:endParaRPr lang="pt-BR" sz="1000" dirty="0"/>
          </a:p>
          <a:p>
            <a:pPr marL="502920" indent="-457200">
              <a:buFont typeface="Wingdings" panose="05000000000000000000" pitchFamily="2" charset="2"/>
              <a:buChar char="ü"/>
            </a:pPr>
            <a:r>
              <a:rPr lang="pt-BR" b="1" i="1" u="sng" dirty="0">
                <a:solidFill>
                  <a:srgbClr val="C00000"/>
                </a:solidFill>
              </a:rPr>
              <a:t>Identificação antecipada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/>
              <a:t>e controle sobre os </a:t>
            </a:r>
            <a:r>
              <a:rPr lang="pt-BR" b="1" i="1" u="sng" dirty="0">
                <a:solidFill>
                  <a:srgbClr val="7030A0"/>
                </a:solidFill>
              </a:rPr>
              <a:t>desvios funcionais</a:t>
            </a:r>
            <a:r>
              <a:rPr lang="pt-BR" dirty="0">
                <a:solidFill>
                  <a:srgbClr val="7030A0"/>
                </a:solidFill>
              </a:rPr>
              <a:t> </a:t>
            </a:r>
            <a:r>
              <a:rPr lang="pt-BR" dirty="0"/>
              <a:t>dos equipamentos;</a:t>
            </a:r>
          </a:p>
          <a:p>
            <a:pPr marL="502920" indent="-457200">
              <a:buFont typeface="Wingdings" panose="05000000000000000000" pitchFamily="2" charset="2"/>
              <a:buChar char="ü"/>
            </a:pPr>
            <a:endParaRPr lang="pt-BR" sz="1000" dirty="0"/>
          </a:p>
          <a:p>
            <a:pPr marL="502920" indent="-457200">
              <a:buFont typeface="Wingdings" panose="05000000000000000000" pitchFamily="2" charset="2"/>
              <a:buChar char="ü"/>
            </a:pPr>
            <a:r>
              <a:rPr lang="pt-BR" b="1" i="1" u="sng" dirty="0">
                <a:solidFill>
                  <a:schemeClr val="accent6"/>
                </a:solidFill>
              </a:rPr>
              <a:t>Intervenção</a:t>
            </a:r>
            <a:r>
              <a:rPr lang="pt-BR" dirty="0">
                <a:solidFill>
                  <a:schemeClr val="accent6"/>
                </a:solidFill>
              </a:rPr>
              <a:t> </a:t>
            </a:r>
            <a:r>
              <a:rPr lang="pt-BR" dirty="0"/>
              <a:t>em momentos programados, </a:t>
            </a:r>
            <a:r>
              <a:rPr lang="pt-BR" b="1" i="1" u="sng" dirty="0">
                <a:solidFill>
                  <a:srgbClr val="0070C0"/>
                </a:solidFill>
              </a:rPr>
              <a:t>sem interferência</a:t>
            </a:r>
            <a:r>
              <a:rPr lang="pt-BR" dirty="0"/>
              <a:t> à operação;</a:t>
            </a:r>
          </a:p>
          <a:p>
            <a:pPr marL="502920" indent="-457200">
              <a:buFont typeface="Wingdings" panose="05000000000000000000" pitchFamily="2" charset="2"/>
              <a:buChar char="ü"/>
            </a:pPr>
            <a:endParaRPr lang="pt-BR" sz="1000" dirty="0"/>
          </a:p>
          <a:p>
            <a:pPr marL="502920" indent="-457200">
              <a:buFont typeface="Wingdings" panose="05000000000000000000" pitchFamily="2" charset="2"/>
              <a:buChar char="ü"/>
            </a:pPr>
            <a:r>
              <a:rPr lang="pt-BR" dirty="0"/>
              <a:t>Aumento da </a:t>
            </a:r>
            <a:r>
              <a:rPr lang="pt-BR" b="1" i="1" u="sng" dirty="0">
                <a:solidFill>
                  <a:srgbClr val="C00000"/>
                </a:solidFill>
              </a:rPr>
              <a:t>disponibilidade</a:t>
            </a:r>
            <a:r>
              <a:rPr lang="pt-BR" dirty="0"/>
              <a:t> do equipamento.</a:t>
            </a:r>
          </a:p>
          <a:p>
            <a:pPr marL="45720" indent="0">
              <a:buNone/>
            </a:pPr>
            <a:endParaRPr lang="pt-BR" sz="1400" dirty="0"/>
          </a:p>
          <a:p>
            <a:pPr marL="45720" indent="0" algn="ctr">
              <a:buNone/>
            </a:pPr>
            <a:r>
              <a:rPr lang="pt-BR" sz="3600" b="1" i="1" u="sng" dirty="0"/>
              <a:t>“MELHORA DE DESEMPENHO DO SISTEMA”</a:t>
            </a:r>
          </a:p>
        </p:txBody>
      </p:sp>
    </p:spTree>
    <p:extLst>
      <p:ext uri="{BB962C8B-B14F-4D97-AF65-F5344CB8AC3E}">
        <p14:creationId xmlns:p14="http://schemas.microsoft.com/office/powerpoint/2010/main" val="38039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A3C78E6B-3A4A-40D8-8CFD-B11DE416B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29" y="1352362"/>
            <a:ext cx="7995558" cy="550563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28" name="TextBox 9">
            <a:extLst>
              <a:ext uri="{FF2B5EF4-FFF2-40B4-BE49-F238E27FC236}">
                <a16:creationId xmlns:a16="http://schemas.microsoft.com/office/drawing/2014/main" id="{448B74A6-8CB5-4482-B468-30A301CAD0B1}"/>
              </a:ext>
            </a:extLst>
          </p:cNvPr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ANÁLISE DE RESULTADOS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MPI – Melhoria da Imagem dos Serviços</a:t>
            </a:r>
          </a:p>
        </p:txBody>
      </p:sp>
      <p:sp>
        <p:nvSpPr>
          <p:cNvPr id="10" name="Shape 72">
            <a:extLst>
              <a:ext uri="{FF2B5EF4-FFF2-40B4-BE49-F238E27FC236}">
                <a16:creationId xmlns:a16="http://schemas.microsoft.com/office/drawing/2014/main" id="{379988E4-CFAA-485F-BAA1-3524D303EA82}"/>
              </a:ext>
            </a:extLst>
          </p:cNvPr>
          <p:cNvSpPr txBox="1">
            <a:spLocks/>
          </p:cNvSpPr>
          <p:nvPr/>
        </p:nvSpPr>
        <p:spPr>
          <a:xfrm>
            <a:off x="1419268" y="1463040"/>
            <a:ext cx="7580485" cy="51473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indent="-457200">
              <a:buFont typeface="Wingdings" panose="05000000000000000000" pitchFamily="2" charset="2"/>
              <a:buChar char="ü"/>
            </a:pPr>
            <a:r>
              <a:rPr lang="pt-BR" dirty="0"/>
              <a:t>A prática da MPI permitirá a operacionalidade dos </a:t>
            </a:r>
            <a:r>
              <a:rPr lang="pt-BR" b="1" i="1" u="sng" dirty="0">
                <a:solidFill>
                  <a:srgbClr val="C00000"/>
                </a:solidFill>
              </a:rPr>
              <a:t>circuitos AC sem falhas</a:t>
            </a:r>
            <a:r>
              <a:rPr lang="pt-BR" dirty="0"/>
              <a:t>;</a:t>
            </a:r>
          </a:p>
          <a:p>
            <a:pPr marL="502920" indent="-457200">
              <a:buFont typeface="Wingdings" panose="05000000000000000000" pitchFamily="2" charset="2"/>
              <a:buChar char="ü"/>
            </a:pPr>
            <a:endParaRPr lang="pt-BR" sz="1000" dirty="0"/>
          </a:p>
          <a:p>
            <a:pPr marL="502920" indent="-457200">
              <a:buFont typeface="Wingdings" panose="05000000000000000000" pitchFamily="2" charset="2"/>
              <a:buChar char="ü"/>
            </a:pPr>
            <a:r>
              <a:rPr lang="pt-BR" b="1" i="1" u="sng" dirty="0">
                <a:solidFill>
                  <a:schemeClr val="accent2"/>
                </a:solidFill>
              </a:rPr>
              <a:t>Interferências</a:t>
            </a:r>
            <a:r>
              <a:rPr lang="pt-BR" dirty="0"/>
              <a:t> operacionais </a:t>
            </a:r>
            <a:r>
              <a:rPr lang="pt-BR" b="1" i="1" u="sng" dirty="0">
                <a:solidFill>
                  <a:schemeClr val="accent5"/>
                </a:solidFill>
              </a:rPr>
              <a:t>inexistentes ou transparentes</a:t>
            </a:r>
            <a:r>
              <a:rPr lang="pt-BR" dirty="0"/>
              <a:t>;</a:t>
            </a:r>
          </a:p>
          <a:p>
            <a:pPr marL="502920" indent="-457200">
              <a:buFont typeface="Wingdings" panose="05000000000000000000" pitchFamily="2" charset="2"/>
              <a:buChar char="ü"/>
            </a:pPr>
            <a:endParaRPr lang="pt-BR" sz="1000" dirty="0"/>
          </a:p>
          <a:p>
            <a:pPr marL="502920" indent="-457200">
              <a:buFont typeface="Wingdings" panose="05000000000000000000" pitchFamily="2" charset="2"/>
              <a:buChar char="ü"/>
            </a:pPr>
            <a:r>
              <a:rPr lang="pt-BR" dirty="0"/>
              <a:t>Não impactam no </a:t>
            </a:r>
            <a:r>
              <a:rPr lang="pt-BR" b="1" i="1" u="sng" dirty="0">
                <a:solidFill>
                  <a:srgbClr val="7030A0"/>
                </a:solidFill>
              </a:rPr>
              <a:t>nível de conforto</a:t>
            </a:r>
            <a:r>
              <a:rPr lang="pt-BR" dirty="0"/>
              <a:t> dos usuários.</a:t>
            </a:r>
          </a:p>
          <a:p>
            <a:pPr marL="45720" indent="0">
              <a:buNone/>
            </a:pPr>
            <a:endParaRPr lang="pt-BR" sz="1200" dirty="0"/>
          </a:p>
          <a:p>
            <a:pPr marL="45720" indent="0" algn="ctr">
              <a:buNone/>
            </a:pPr>
            <a:r>
              <a:rPr lang="pt-BR" sz="3600" b="1" i="1" u="sng" dirty="0"/>
              <a:t>“MELHORIA DA IMAGEM E QUALIDADE DE SERVIÇOS </a:t>
            </a:r>
          </a:p>
          <a:p>
            <a:pPr marL="45720" indent="0" algn="ctr">
              <a:spcBef>
                <a:spcPts val="0"/>
              </a:spcBef>
              <a:buNone/>
            </a:pPr>
            <a:r>
              <a:rPr lang="pt-BR" sz="3600" b="1" i="1" u="sng" dirty="0"/>
              <a:t>PRESTADOS”</a:t>
            </a:r>
          </a:p>
          <a:p>
            <a:pPr marL="45720" indent="0">
              <a:buNone/>
            </a:pPr>
            <a:endParaRPr lang="pt-BR" dirty="0"/>
          </a:p>
          <a:p>
            <a:pPr marL="45720" indent="0">
              <a:buNone/>
            </a:pPr>
            <a:endParaRPr lang="pt-BR" dirty="0"/>
          </a:p>
          <a:p>
            <a:pPr marL="45720" indent="0">
              <a:buNone/>
            </a:pPr>
            <a:endParaRPr lang="pt-BR" dirty="0"/>
          </a:p>
          <a:p>
            <a:pPr marL="45720" indent="0">
              <a:buNone/>
            </a:pPr>
            <a:endParaRPr lang="pt-BR" dirty="0"/>
          </a:p>
          <a:p>
            <a:pPr marL="4572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2998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5941370C-4B81-4404-B078-45DA43C16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42" y="1352362"/>
            <a:ext cx="7995558" cy="550563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28" name="TextBox 9">
            <a:extLst>
              <a:ext uri="{FF2B5EF4-FFF2-40B4-BE49-F238E27FC236}">
                <a16:creationId xmlns:a16="http://schemas.microsoft.com/office/drawing/2014/main" id="{448B74A6-8CB5-4482-B468-30A301CAD0B1}"/>
              </a:ext>
            </a:extLst>
          </p:cNvPr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ANÁLISE DE RESULTADOS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MPI – Redução de Custeios</a:t>
            </a:r>
          </a:p>
        </p:txBody>
      </p:sp>
      <p:sp>
        <p:nvSpPr>
          <p:cNvPr id="10" name="Shape 72">
            <a:extLst>
              <a:ext uri="{FF2B5EF4-FFF2-40B4-BE49-F238E27FC236}">
                <a16:creationId xmlns:a16="http://schemas.microsoft.com/office/drawing/2014/main" id="{379988E4-CFAA-485F-BAA1-3524D303EA82}"/>
              </a:ext>
            </a:extLst>
          </p:cNvPr>
          <p:cNvSpPr txBox="1">
            <a:spLocks/>
          </p:cNvSpPr>
          <p:nvPr/>
        </p:nvSpPr>
        <p:spPr>
          <a:xfrm>
            <a:off x="1419268" y="1463040"/>
            <a:ext cx="7580485" cy="51473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indent="-457200">
              <a:buFont typeface="Wingdings" panose="05000000000000000000" pitchFamily="2" charset="2"/>
              <a:buChar char="ü"/>
            </a:pPr>
            <a:r>
              <a:rPr lang="pt-BR" b="1" i="1" u="sng" dirty="0">
                <a:solidFill>
                  <a:srgbClr val="C00000"/>
                </a:solidFill>
              </a:rPr>
              <a:t>Custo</a:t>
            </a:r>
            <a:r>
              <a:rPr lang="pt-BR" dirty="0"/>
              <a:t> de implantação </a:t>
            </a:r>
            <a:r>
              <a:rPr lang="pt-BR" b="1" i="1" u="sng" dirty="0">
                <a:solidFill>
                  <a:srgbClr val="C00000"/>
                </a:solidFill>
              </a:rPr>
              <a:t>ZERO</a:t>
            </a:r>
            <a:r>
              <a:rPr lang="pt-BR" dirty="0"/>
              <a:t>;</a:t>
            </a:r>
          </a:p>
          <a:p>
            <a:pPr marL="502920" indent="-457200">
              <a:buFont typeface="Wingdings" panose="05000000000000000000" pitchFamily="2" charset="2"/>
              <a:buChar char="ü"/>
            </a:pPr>
            <a:endParaRPr lang="pt-BR" sz="1000" dirty="0"/>
          </a:p>
          <a:p>
            <a:pPr marL="502920" indent="-457200">
              <a:buFont typeface="Wingdings" panose="05000000000000000000" pitchFamily="2" charset="2"/>
              <a:buChar char="ü"/>
            </a:pPr>
            <a:r>
              <a:rPr lang="pt-BR" b="1" i="1" u="sng" dirty="0">
                <a:solidFill>
                  <a:schemeClr val="accent2"/>
                </a:solidFill>
              </a:rPr>
              <a:t>Redução de custos e tempos </a:t>
            </a:r>
            <a:r>
              <a:rPr lang="pt-BR" dirty="0"/>
              <a:t>relativos à elaboração de documentos e aprovação de procedimentos da MPI;</a:t>
            </a:r>
            <a:endParaRPr lang="pt-BR" sz="1000" dirty="0"/>
          </a:p>
          <a:p>
            <a:pPr marL="502920" indent="-457200">
              <a:buFont typeface="Wingdings" panose="05000000000000000000" pitchFamily="2" charset="2"/>
              <a:buChar char="ü"/>
            </a:pPr>
            <a:r>
              <a:rPr lang="pt-BR" dirty="0"/>
              <a:t>Otimização de </a:t>
            </a:r>
            <a:r>
              <a:rPr lang="pt-BR" b="1" i="1" u="sng" dirty="0">
                <a:solidFill>
                  <a:srgbClr val="7030A0"/>
                </a:solidFill>
              </a:rPr>
              <a:t>mão de obra e insumos</a:t>
            </a:r>
            <a:r>
              <a:rPr lang="pt-BR" dirty="0"/>
              <a:t>.</a:t>
            </a:r>
            <a:endParaRPr lang="pt-BR" sz="1000" dirty="0"/>
          </a:p>
          <a:p>
            <a:pPr marL="502920" indent="-457200">
              <a:buFont typeface="Wingdings" panose="05000000000000000000" pitchFamily="2" charset="2"/>
              <a:buChar char="ü"/>
            </a:pPr>
            <a:r>
              <a:rPr lang="pt-BR" b="1" i="1" u="sng" dirty="0">
                <a:solidFill>
                  <a:srgbClr val="0070C0"/>
                </a:solidFill>
              </a:rPr>
              <a:t>Perdas financeiras </a:t>
            </a:r>
            <a:r>
              <a:rPr lang="pt-BR" dirty="0"/>
              <a:t>relativas à falhas e seus efeitos </a:t>
            </a:r>
            <a:r>
              <a:rPr lang="pt-BR" b="1" i="1" u="sng" dirty="0">
                <a:solidFill>
                  <a:schemeClr val="accent6">
                    <a:lumMod val="75000"/>
                  </a:schemeClr>
                </a:solidFill>
              </a:rPr>
              <a:t>mitigados</a:t>
            </a:r>
            <a:r>
              <a:rPr lang="pt-BR" dirty="0"/>
              <a:t>.</a:t>
            </a:r>
          </a:p>
          <a:p>
            <a:pPr marL="45720" indent="0">
              <a:buNone/>
            </a:pPr>
            <a:endParaRPr lang="pt-BR" sz="1000" dirty="0"/>
          </a:p>
          <a:p>
            <a:pPr marL="45720" indent="0" algn="ctr">
              <a:buNone/>
            </a:pPr>
            <a:r>
              <a:rPr lang="pt-BR" sz="3600" b="1" i="1" u="sng" dirty="0"/>
              <a:t>“REDUÇÃO DE CUSTEIOS A MÉDIO E LONGO PRAZO”</a:t>
            </a:r>
          </a:p>
          <a:p>
            <a:pPr marL="45720" indent="0">
              <a:buNone/>
            </a:pPr>
            <a:endParaRPr lang="pt-BR" dirty="0"/>
          </a:p>
          <a:p>
            <a:pPr marL="4572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604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Resultado de imagem para estações metro sp">
            <a:extLst>
              <a:ext uri="{FF2B5EF4-FFF2-40B4-BE49-F238E27FC236}">
                <a16:creationId xmlns:a16="http://schemas.microsoft.com/office/drawing/2014/main" id="{AA29C365-32D2-49FF-A468-62B56FBAC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5000" pressure="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44" y="0"/>
            <a:ext cx="7995556" cy="68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28" name="TextBox 9">
            <a:extLst>
              <a:ext uri="{FF2B5EF4-FFF2-40B4-BE49-F238E27FC236}">
                <a16:creationId xmlns:a16="http://schemas.microsoft.com/office/drawing/2014/main" id="{448B74A6-8CB5-4482-B468-30A301CAD0B1}"/>
              </a:ext>
            </a:extLst>
          </p:cNvPr>
          <p:cNvSpPr txBox="1"/>
          <p:nvPr/>
        </p:nvSpPr>
        <p:spPr>
          <a:xfrm>
            <a:off x="1419268" y="336699"/>
            <a:ext cx="7425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CONCLUSÃO</a:t>
            </a:r>
          </a:p>
        </p:txBody>
      </p:sp>
      <p:sp>
        <p:nvSpPr>
          <p:cNvPr id="10" name="Shape 72">
            <a:extLst>
              <a:ext uri="{FF2B5EF4-FFF2-40B4-BE49-F238E27FC236}">
                <a16:creationId xmlns:a16="http://schemas.microsoft.com/office/drawing/2014/main" id="{379988E4-CFAA-485F-BAA1-3524D303EA82}"/>
              </a:ext>
            </a:extLst>
          </p:cNvPr>
          <p:cNvSpPr txBox="1">
            <a:spLocks/>
          </p:cNvSpPr>
          <p:nvPr/>
        </p:nvSpPr>
        <p:spPr>
          <a:xfrm>
            <a:off x="1419269" y="1463040"/>
            <a:ext cx="7425474" cy="51473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indent="-457200">
              <a:buFont typeface="Wingdings" panose="05000000000000000000" pitchFamily="2" charset="2"/>
              <a:buChar char="q"/>
            </a:pPr>
            <a:r>
              <a:rPr lang="pt-BR" b="1" i="1" u="sng" dirty="0">
                <a:solidFill>
                  <a:srgbClr val="C00000"/>
                </a:solidFill>
              </a:rPr>
              <a:t>Manutenção PREDITIVA </a:t>
            </a:r>
            <a:r>
              <a:rPr lang="pt-BR" dirty="0"/>
              <a:t>– Transformação Digital na indústria </a:t>
            </a:r>
            <a:r>
              <a:rPr lang="pt-BR" dirty="0" err="1"/>
              <a:t>Metroferroviária</a:t>
            </a:r>
            <a:r>
              <a:rPr lang="pt-BR" dirty="0"/>
              <a:t>;</a:t>
            </a:r>
          </a:p>
          <a:p>
            <a:pPr marL="502920" indent="-457200">
              <a:buFont typeface="Wingdings" panose="05000000000000000000" pitchFamily="2" charset="2"/>
              <a:buChar char="ü"/>
            </a:pPr>
            <a:endParaRPr lang="pt-BR" sz="3600" b="1" i="1" u="sng" dirty="0"/>
          </a:p>
          <a:p>
            <a:pPr marL="502920" indent="-457200" algn="ctr">
              <a:buFont typeface="Wingdings" panose="05000000000000000000" pitchFamily="2" charset="2"/>
              <a:buChar char="q"/>
            </a:pPr>
            <a:r>
              <a:rPr lang="pt-BR" dirty="0"/>
              <a:t>Permite </a:t>
            </a:r>
            <a:r>
              <a:rPr lang="pt-BR" b="1" i="1" u="sng" dirty="0">
                <a:solidFill>
                  <a:schemeClr val="accent2"/>
                </a:solidFill>
              </a:rPr>
              <a:t>identificação</a:t>
            </a:r>
            <a:r>
              <a:rPr lang="pt-BR" dirty="0"/>
              <a:t> de </a:t>
            </a:r>
            <a:r>
              <a:rPr lang="pt-BR" b="1" i="1" u="sng" dirty="0">
                <a:solidFill>
                  <a:srgbClr val="7030A0"/>
                </a:solidFill>
              </a:rPr>
              <a:t>desvios funcionais</a:t>
            </a:r>
            <a:r>
              <a:rPr lang="pt-BR" dirty="0">
                <a:solidFill>
                  <a:srgbClr val="7030A0"/>
                </a:solidFill>
              </a:rPr>
              <a:t> </a:t>
            </a:r>
            <a:r>
              <a:rPr lang="pt-BR" b="1" i="1" u="sng" dirty="0">
                <a:solidFill>
                  <a:schemeClr val="accent5"/>
                </a:solidFill>
              </a:rPr>
              <a:t>antes</a:t>
            </a:r>
            <a:r>
              <a:rPr lang="pt-BR" dirty="0"/>
              <a:t> de se tornarem </a:t>
            </a:r>
            <a:r>
              <a:rPr lang="pt-BR" b="1" i="1" u="sng" dirty="0">
                <a:solidFill>
                  <a:srgbClr val="C00000"/>
                </a:solidFill>
              </a:rPr>
              <a:t>desvios operacionais</a:t>
            </a:r>
            <a:r>
              <a:rPr lang="pt-BR" dirty="0"/>
              <a:t>;</a:t>
            </a:r>
          </a:p>
          <a:p>
            <a:pPr marL="502920" indent="-457200" algn="ctr">
              <a:buFont typeface="Wingdings" panose="05000000000000000000" pitchFamily="2" charset="2"/>
              <a:buChar char="q"/>
            </a:pPr>
            <a:endParaRPr lang="pt-BR" dirty="0"/>
          </a:p>
          <a:p>
            <a:pPr marL="502920" indent="-457200">
              <a:buFont typeface="Wingdings" panose="05000000000000000000" pitchFamily="2" charset="2"/>
              <a:buChar char="q"/>
            </a:pPr>
            <a:r>
              <a:rPr lang="pt-BR" dirty="0"/>
              <a:t>Reparos são </a:t>
            </a:r>
            <a:r>
              <a:rPr lang="pt-BR" b="1" i="1" u="sng" dirty="0">
                <a:solidFill>
                  <a:schemeClr val="accent4">
                    <a:lumMod val="75000"/>
                  </a:schemeClr>
                </a:solidFill>
              </a:rPr>
              <a:t>planejados e programados </a:t>
            </a:r>
            <a:r>
              <a:rPr lang="pt-BR" dirty="0"/>
              <a:t>adequadamente;</a:t>
            </a:r>
          </a:p>
          <a:p>
            <a:pPr marL="502920" indent="-457200">
              <a:buFont typeface="Wingdings" panose="05000000000000000000" pitchFamily="2" charset="2"/>
              <a:buChar char="q"/>
            </a:pPr>
            <a:endParaRPr lang="pt-BR" dirty="0"/>
          </a:p>
          <a:p>
            <a:pPr marL="502920" indent="-457200" algn="r">
              <a:buFont typeface="Wingdings" panose="05000000000000000000" pitchFamily="2" charset="2"/>
              <a:buChar char="q"/>
            </a:pPr>
            <a:r>
              <a:rPr lang="pt-BR" b="1" i="1" u="sng" dirty="0">
                <a:solidFill>
                  <a:schemeClr val="accent6">
                    <a:lumMod val="75000"/>
                  </a:schemeClr>
                </a:solidFill>
              </a:rPr>
              <a:t>Não causam impactos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dirty="0"/>
              <a:t>à operacionalidade do sistema.</a:t>
            </a:r>
          </a:p>
          <a:p>
            <a:pPr marL="502920" indent="-457200">
              <a:buFont typeface="Wingdings" panose="05000000000000000000" pitchFamily="2" charset="2"/>
              <a:buChar char="ü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94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sultado de imagem para estações metro sp">
            <a:extLst>
              <a:ext uri="{FF2B5EF4-FFF2-40B4-BE49-F238E27FC236}">
                <a16:creationId xmlns:a16="http://schemas.microsoft.com/office/drawing/2014/main" id="{326A1466-0CF2-419B-B727-92D94829C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5000" pressure="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44" y="0"/>
            <a:ext cx="7995556" cy="68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28" name="TextBox 9">
            <a:extLst>
              <a:ext uri="{FF2B5EF4-FFF2-40B4-BE49-F238E27FC236}">
                <a16:creationId xmlns:a16="http://schemas.microsoft.com/office/drawing/2014/main" id="{448B74A6-8CB5-4482-B468-30A301CAD0B1}"/>
              </a:ext>
            </a:extLst>
          </p:cNvPr>
          <p:cNvSpPr txBox="1"/>
          <p:nvPr/>
        </p:nvSpPr>
        <p:spPr>
          <a:xfrm>
            <a:off x="1419268" y="336699"/>
            <a:ext cx="7425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CONCLUSÃO</a:t>
            </a:r>
          </a:p>
        </p:txBody>
      </p:sp>
      <p:sp>
        <p:nvSpPr>
          <p:cNvPr id="10" name="Shape 72">
            <a:extLst>
              <a:ext uri="{FF2B5EF4-FFF2-40B4-BE49-F238E27FC236}">
                <a16:creationId xmlns:a16="http://schemas.microsoft.com/office/drawing/2014/main" id="{379988E4-CFAA-485F-BAA1-3524D303EA82}"/>
              </a:ext>
            </a:extLst>
          </p:cNvPr>
          <p:cNvSpPr txBox="1">
            <a:spLocks/>
          </p:cNvSpPr>
          <p:nvPr/>
        </p:nvSpPr>
        <p:spPr>
          <a:xfrm>
            <a:off x="1419268" y="1463040"/>
            <a:ext cx="7580485" cy="46357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pt-BR" sz="3200" b="1" i="1" dirty="0"/>
              <a:t>A MPI representa ganhos e benefícios diretos ao Metrô de SP!</a:t>
            </a:r>
          </a:p>
          <a:p>
            <a:pPr marL="45720" indent="0" algn="ctr">
              <a:buNone/>
            </a:pPr>
            <a:endParaRPr lang="pt-BR" sz="3200" dirty="0"/>
          </a:p>
          <a:p>
            <a:pPr marL="45720" indent="0" algn="ctr">
              <a:buNone/>
            </a:pPr>
            <a:r>
              <a:rPr lang="pt-BR" sz="3200" dirty="0"/>
              <a:t>Além de atender os Objetivos Estratégicos estabelecidos, prioriza a </a:t>
            </a:r>
            <a:r>
              <a:rPr lang="pt-BR" sz="3200" b="1" i="1" u="sng" dirty="0">
                <a:solidFill>
                  <a:schemeClr val="accent2"/>
                </a:solidFill>
              </a:rPr>
              <a:t>disponibilidade</a:t>
            </a:r>
            <a:r>
              <a:rPr lang="pt-BR" sz="3200" dirty="0"/>
              <a:t> desses equipamentos vitais para o funcionamento do sistema e a </a:t>
            </a:r>
            <a:r>
              <a:rPr lang="pt-BR" sz="3200" b="1" i="1" u="sng" dirty="0">
                <a:solidFill>
                  <a:schemeClr val="accent5"/>
                </a:solidFill>
              </a:rPr>
              <a:t>qualidade dos serviços prestados</a:t>
            </a:r>
            <a:r>
              <a:rPr lang="pt-BR" sz="3200" dirty="0"/>
              <a:t> pela Companhia aos usuários deste tipo de modal.</a:t>
            </a:r>
          </a:p>
          <a:p>
            <a:pPr marL="4572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127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A033A459-DDEC-425D-890A-A77F3CBF4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42" y="1352362"/>
            <a:ext cx="7995558" cy="550563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28" name="TextBox 9">
            <a:extLst>
              <a:ext uri="{FF2B5EF4-FFF2-40B4-BE49-F238E27FC236}">
                <a16:creationId xmlns:a16="http://schemas.microsoft.com/office/drawing/2014/main" id="{448B74A6-8CB5-4482-B468-30A301CAD0B1}"/>
              </a:ext>
            </a:extLst>
          </p:cNvPr>
          <p:cNvSpPr txBox="1"/>
          <p:nvPr/>
        </p:nvSpPr>
        <p:spPr>
          <a:xfrm>
            <a:off x="1419268" y="336699"/>
            <a:ext cx="7425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CONCLUSÃO</a:t>
            </a:r>
          </a:p>
        </p:txBody>
      </p:sp>
      <p:sp>
        <p:nvSpPr>
          <p:cNvPr id="10" name="Shape 72">
            <a:extLst>
              <a:ext uri="{FF2B5EF4-FFF2-40B4-BE49-F238E27FC236}">
                <a16:creationId xmlns:a16="http://schemas.microsoft.com/office/drawing/2014/main" id="{379988E4-CFAA-485F-BAA1-3524D303EA82}"/>
              </a:ext>
            </a:extLst>
          </p:cNvPr>
          <p:cNvSpPr txBox="1">
            <a:spLocks/>
          </p:cNvSpPr>
          <p:nvPr/>
        </p:nvSpPr>
        <p:spPr>
          <a:xfrm>
            <a:off x="1419268" y="1463040"/>
            <a:ext cx="7580485" cy="51473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759EFE0-CAAD-430A-903A-25C0D8D10938}"/>
              </a:ext>
            </a:extLst>
          </p:cNvPr>
          <p:cNvSpPr txBox="1"/>
          <p:nvPr/>
        </p:nvSpPr>
        <p:spPr>
          <a:xfrm>
            <a:off x="1607762" y="4260596"/>
            <a:ext cx="540604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b="1" i="1" dirty="0">
                <a:latin typeface="Calibri" panose="020F0502020204030204" pitchFamily="34" charset="0"/>
              </a:rPr>
              <a:t>DÚVIDAS?</a:t>
            </a:r>
          </a:p>
          <a:p>
            <a:r>
              <a:rPr lang="pt-BR" sz="2800" b="1" i="1" dirty="0">
                <a:latin typeface="Calibri" panose="020F0502020204030204" pitchFamily="34" charset="0"/>
              </a:rPr>
              <a:t>Críticas ou sugestões</a:t>
            </a:r>
          </a:p>
        </p:txBody>
      </p:sp>
      <p:pic>
        <p:nvPicPr>
          <p:cNvPr id="13" name="Picture 2" descr="C:\Users\Vinicius\AppData\Local\Microsoft\Windows\Temporary Internet Files\Content.IE5\NG4HXIQM\MC900078711[1].wmf">
            <a:extLst>
              <a:ext uri="{FF2B5EF4-FFF2-40B4-BE49-F238E27FC236}">
                <a16:creationId xmlns:a16="http://schemas.microsoft.com/office/drawing/2014/main" id="{3A17D098-9385-4406-881C-2DB19C895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807" y="1352362"/>
            <a:ext cx="2066935" cy="5013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065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21198"/>
          <a:stretch/>
        </p:blipFill>
        <p:spPr>
          <a:xfrm>
            <a:off x="495300" y="-1"/>
            <a:ext cx="8724900" cy="6889081"/>
          </a:xfrm>
          <a:prstGeom prst="rect">
            <a:avLst/>
          </a:prstGeom>
        </p:spPr>
      </p:pic>
      <p:sp>
        <p:nvSpPr>
          <p:cNvPr id="20" name="Rectangle 5"/>
          <p:cNvSpPr/>
          <p:nvPr/>
        </p:nvSpPr>
        <p:spPr>
          <a:xfrm>
            <a:off x="0" y="0"/>
            <a:ext cx="5702300" cy="6858000"/>
          </a:xfrm>
          <a:prstGeom prst="rect">
            <a:avLst/>
          </a:prstGeom>
          <a:solidFill>
            <a:srgbClr val="1E3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5"/>
          <p:cNvSpPr/>
          <p:nvPr/>
        </p:nvSpPr>
        <p:spPr>
          <a:xfrm>
            <a:off x="-1" y="-2"/>
            <a:ext cx="5702301" cy="905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62" y="258361"/>
            <a:ext cx="1392928" cy="38901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108738" cy="90574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81" y="29688"/>
            <a:ext cx="1036729" cy="84636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CC12E43E-1E84-4FEF-ACFC-3049692F161D}"/>
              </a:ext>
            </a:extLst>
          </p:cNvPr>
          <p:cNvSpPr txBox="1"/>
          <p:nvPr/>
        </p:nvSpPr>
        <p:spPr>
          <a:xfrm>
            <a:off x="259080" y="1215433"/>
            <a:ext cx="50520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i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DESENVOLVIMENTO E IMPLANTAÇÃO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DO PROCESSO DE MANUTENÇÃO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PREDITIVA EM </a:t>
            </a:r>
            <a:r>
              <a:rPr lang="pt-BR" sz="20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INTERTRAVAMENTOS</a:t>
            </a:r>
          </a:p>
          <a:p>
            <a:pPr algn="r"/>
            <a:r>
              <a:rPr lang="en-US" sz="4000" b="1" i="1" dirty="0">
                <a:solidFill>
                  <a:schemeClr val="accent4"/>
                </a:solidFill>
                <a:latin typeface="Lato" charset="0"/>
                <a:ea typeface="Lato" charset="0"/>
                <a:cs typeface="Lato" charset="0"/>
              </a:rPr>
              <a:t>MPI</a:t>
            </a:r>
            <a:endParaRPr lang="en-US" sz="6600" b="1" i="1" dirty="0">
              <a:solidFill>
                <a:schemeClr val="accent4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BF83A0EF-C531-4066-9DFC-EE149325B126}"/>
              </a:ext>
            </a:extLst>
          </p:cNvPr>
          <p:cNvSpPr/>
          <p:nvPr/>
        </p:nvSpPr>
        <p:spPr>
          <a:xfrm>
            <a:off x="259080" y="3893089"/>
            <a:ext cx="50816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89D396"/>
                </a:solidFill>
                <a:latin typeface="Lato" charset="0"/>
                <a:ea typeface="Lato" charset="0"/>
                <a:cs typeface="Lato" charset="0"/>
              </a:rPr>
              <a:t>FERNANDO FURLAN</a:t>
            </a:r>
          </a:p>
          <a:p>
            <a:r>
              <a:rPr lang="en-US" sz="2000" b="1" i="1" dirty="0">
                <a:solidFill>
                  <a:srgbClr val="89D396"/>
                </a:solidFill>
                <a:latin typeface="Lato" charset="0"/>
                <a:ea typeface="Lato" charset="0"/>
                <a:cs typeface="Lato" charset="0"/>
              </a:rPr>
              <a:t>FERNANDO NISHIMURA DE MACEDO</a:t>
            </a:r>
          </a:p>
          <a:p>
            <a:r>
              <a:rPr lang="en-US" sz="2000" b="1" i="1" dirty="0">
                <a:solidFill>
                  <a:srgbClr val="89D396"/>
                </a:solidFill>
                <a:effectLst/>
                <a:latin typeface="Lato" charset="0"/>
                <a:ea typeface="Lato" charset="0"/>
                <a:cs typeface="Lato" charset="0"/>
              </a:rPr>
              <a:t>FRANCISCO CARLOS LOPES MATHIAS</a:t>
            </a:r>
          </a:p>
          <a:p>
            <a:r>
              <a:rPr lang="en-US" sz="2000" b="1" i="1" dirty="0">
                <a:solidFill>
                  <a:srgbClr val="89D396"/>
                </a:solidFill>
                <a:effectLst/>
                <a:latin typeface="Lato" charset="0"/>
                <a:ea typeface="Lato" charset="0"/>
                <a:cs typeface="Lato" charset="0"/>
              </a:rPr>
              <a:t>JULIANO RIGONI FURTUNATO</a:t>
            </a:r>
          </a:p>
          <a:p>
            <a:r>
              <a:rPr lang="en-US" sz="2000" b="1" i="1" dirty="0">
                <a:solidFill>
                  <a:srgbClr val="89D396"/>
                </a:solidFill>
                <a:latin typeface="Lato" charset="0"/>
                <a:ea typeface="Lato" charset="0"/>
                <a:cs typeface="Lato" charset="0"/>
              </a:rPr>
              <a:t>VINÍCIUS FELIPE GOMES</a:t>
            </a:r>
          </a:p>
        </p:txBody>
      </p:sp>
    </p:spTree>
    <p:extLst>
      <p:ext uri="{BB962C8B-B14F-4D97-AF65-F5344CB8AC3E}">
        <p14:creationId xmlns:p14="http://schemas.microsoft.com/office/powerpoint/2010/main" val="1460889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Resultado de imagem para estações metro s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5000" pressure="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44" y="0"/>
            <a:ext cx="7995556" cy="68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9"/>
          <p:cNvSpPr txBox="1"/>
          <p:nvPr/>
        </p:nvSpPr>
        <p:spPr>
          <a:xfrm>
            <a:off x="1419268" y="336699"/>
            <a:ext cx="70678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INTRODUÇÃO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Dados Estatísticos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-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11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419268" y="1314450"/>
            <a:ext cx="7496132" cy="17716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panose="05000000000000000000" pitchFamily="2" charset="2"/>
              <a:buChar char="q"/>
            </a:pPr>
            <a:r>
              <a:rPr lang="pt-BR" dirty="0">
                <a:solidFill>
                  <a:prstClr val="black"/>
                </a:solidFill>
              </a:rPr>
              <a:t>2,7 milhões de </a:t>
            </a:r>
            <a:r>
              <a:rPr lang="pt-BR" sz="3200" b="1" i="1" u="sng" dirty="0">
                <a:solidFill>
                  <a:schemeClr val="accent5"/>
                </a:solidFill>
              </a:rPr>
              <a:t>usuários transportados</a:t>
            </a:r>
            <a:r>
              <a:rPr lang="pt-BR" dirty="0"/>
              <a:t>* </a:t>
            </a:r>
            <a:r>
              <a:rPr lang="pt-BR" dirty="0">
                <a:solidFill>
                  <a:prstClr val="black"/>
                </a:solidFill>
              </a:rPr>
              <a:t>nas </a:t>
            </a:r>
          </a:p>
          <a:p>
            <a:pPr marL="0" indent="0" algn="r">
              <a:buNone/>
            </a:pPr>
            <a:r>
              <a:rPr lang="pt-BR" dirty="0">
                <a:solidFill>
                  <a:prstClr val="black"/>
                </a:solidFill>
              </a:rPr>
              <a:t>Linhas 1, 2 e 3;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dirty="0">
                <a:solidFill>
                  <a:prstClr val="black"/>
                </a:solidFill>
              </a:rPr>
              <a:t>1100</a:t>
            </a:r>
            <a:r>
              <a:rPr lang="pt-BR" sz="2400" dirty="0">
                <a:solidFill>
                  <a:prstClr val="black"/>
                </a:solidFill>
              </a:rPr>
              <a:t> </a:t>
            </a:r>
            <a:r>
              <a:rPr lang="pt-BR" sz="3200" b="1" i="1" u="sng" dirty="0">
                <a:solidFill>
                  <a:schemeClr val="accent2"/>
                </a:solidFill>
              </a:rPr>
              <a:t>viagens programadas</a:t>
            </a:r>
            <a:r>
              <a:rPr lang="pt-BR" dirty="0"/>
              <a:t>*.</a:t>
            </a: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4622769"/>
              </p:ext>
            </p:extLst>
          </p:nvPr>
        </p:nvGraphicFramePr>
        <p:xfrm>
          <a:off x="1535403" y="3086100"/>
          <a:ext cx="3610819" cy="3768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383519"/>
              </p:ext>
            </p:extLst>
          </p:nvPr>
        </p:nvGraphicFramePr>
        <p:xfrm>
          <a:off x="5295900" y="3086100"/>
          <a:ext cx="3409285" cy="3762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7427492" y="926068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prstClr val="black"/>
                </a:solidFill>
              </a:rPr>
              <a:t>*</a:t>
            </a:r>
            <a:r>
              <a:rPr lang="pt-BR" sz="1400" b="1" dirty="0"/>
              <a:t>(médias diárias)</a:t>
            </a:r>
            <a:endParaRPr lang="pt-BR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82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4" grpId="0">
        <p:bldAsOne/>
      </p:bldGraphic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Resultado de imagem para estações metro s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5000" pressure="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42" y="0"/>
            <a:ext cx="7995556" cy="68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9"/>
          <p:cNvSpPr txBox="1"/>
          <p:nvPr/>
        </p:nvSpPr>
        <p:spPr>
          <a:xfrm>
            <a:off x="1419268" y="336699"/>
            <a:ext cx="70678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INTRODUÇÃO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Regiões de Intertravamentos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-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11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398154" y="1524000"/>
            <a:ext cx="7496132" cy="117157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Possibilitam a </a:t>
            </a:r>
            <a:r>
              <a:rPr lang="pt-BR" sz="3000" b="1" i="1" u="sng" dirty="0">
                <a:solidFill>
                  <a:schemeClr val="accent2"/>
                </a:solidFill>
              </a:rPr>
              <a:t>manobra</a:t>
            </a:r>
            <a:r>
              <a:rPr lang="pt-BR" dirty="0"/>
              <a:t> de trens;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Fundamentais para </a:t>
            </a:r>
            <a:r>
              <a:rPr lang="pt-BR" sz="3000" b="1" i="1" u="sng" dirty="0">
                <a:solidFill>
                  <a:schemeClr val="accent5"/>
                </a:solidFill>
              </a:rPr>
              <a:t>estratégias operacionais</a:t>
            </a:r>
            <a:r>
              <a:rPr lang="pt-BR" dirty="0"/>
              <a:t>.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698" y="2676525"/>
            <a:ext cx="7219568" cy="395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3362324" y="2720747"/>
            <a:ext cx="1438275" cy="14382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3914774" y="4673878"/>
            <a:ext cx="2305051" cy="1907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5743574" y="4178072"/>
            <a:ext cx="2991167" cy="24037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997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2" grpId="1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Resultado de imagem para estações metro s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5000" pressure="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42" y="0"/>
            <a:ext cx="7995556" cy="68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9"/>
          <p:cNvSpPr txBox="1"/>
          <p:nvPr/>
        </p:nvSpPr>
        <p:spPr>
          <a:xfrm>
            <a:off x="1419268" y="336699"/>
            <a:ext cx="70678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INTRODUÇÃO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Regiões de Intertravamentos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-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11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398154" y="1524000"/>
            <a:ext cx="7496132" cy="151014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pt-BR" sz="3200" b="1" i="1" u="sng" dirty="0">
                <a:solidFill>
                  <a:srgbClr val="C00000"/>
                </a:solidFill>
              </a:rPr>
              <a:t>46 regiões </a:t>
            </a:r>
            <a:r>
              <a:rPr lang="pt-BR" dirty="0"/>
              <a:t>de intertravamentos;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Dois ou mais circuitos AC por regiões, totalizando </a:t>
            </a:r>
            <a:r>
              <a:rPr lang="pt-BR" sz="3200" b="1" i="1" u="sng" dirty="0">
                <a:solidFill>
                  <a:schemeClr val="accent4"/>
                </a:solidFill>
              </a:rPr>
              <a:t>115 circuitos</a:t>
            </a:r>
            <a:r>
              <a:rPr lang="pt-BR" dirty="0"/>
              <a:t>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419268" y="4558145"/>
            <a:ext cx="7475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Análise de Desempenho dos Circuitos AC</a:t>
            </a:r>
          </a:p>
          <a:p>
            <a:pPr algn="ctr"/>
            <a:r>
              <a:rPr lang="pt-BR" sz="1400" dirty="0"/>
              <a:t>(últimos 8 anos)</a:t>
            </a:r>
          </a:p>
        </p:txBody>
      </p:sp>
      <p:pic>
        <p:nvPicPr>
          <p:cNvPr id="19" name="Imagem 1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67" y="3344128"/>
            <a:ext cx="5278698" cy="3166698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6875575" y="5926051"/>
            <a:ext cx="1941664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Média de 18 ocorrências por ano</a:t>
            </a:r>
          </a:p>
        </p:txBody>
      </p:sp>
    </p:spTree>
    <p:extLst>
      <p:ext uri="{BB962C8B-B14F-4D97-AF65-F5344CB8AC3E}">
        <p14:creationId xmlns:p14="http://schemas.microsoft.com/office/powerpoint/2010/main" val="31298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Resultado de imagem para estações metro s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5000" pressure="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42" y="0"/>
            <a:ext cx="7995556" cy="68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9"/>
          <p:cNvSpPr txBox="1"/>
          <p:nvPr/>
        </p:nvSpPr>
        <p:spPr>
          <a:xfrm>
            <a:off x="1419268" y="336699"/>
            <a:ext cx="70678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INTRODUÇÃO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Falhas em regiões de Intertravamento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-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11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398154" y="1689060"/>
            <a:ext cx="7496132" cy="469743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Afetam </a:t>
            </a:r>
            <a:r>
              <a:rPr lang="pt-BR" sz="3200" b="1" i="1" u="sng" dirty="0">
                <a:solidFill>
                  <a:schemeClr val="accent4"/>
                </a:solidFill>
              </a:rPr>
              <a:t>diretamente</a:t>
            </a:r>
            <a:r>
              <a:rPr lang="pt-BR" dirty="0"/>
              <a:t> a operação comercial;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1100" dirty="0"/>
          </a:p>
          <a:p>
            <a:pPr>
              <a:buFont typeface="Wingdings" panose="05000000000000000000" pitchFamily="2" charset="2"/>
              <a:buChar char="ü"/>
            </a:pPr>
            <a:r>
              <a:rPr lang="pt-BR" sz="3200" b="1" i="1" u="sng" dirty="0">
                <a:solidFill>
                  <a:srgbClr val="C00000"/>
                </a:solidFill>
              </a:rPr>
              <a:t>Inviabilizam alinhamentos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/>
              <a:t>de rotas e manobras;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1100" dirty="0"/>
          </a:p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Podem causar a </a:t>
            </a:r>
            <a:r>
              <a:rPr lang="pt-BR" sz="3200" b="1" i="1" u="sng" dirty="0">
                <a:solidFill>
                  <a:srgbClr val="00B050"/>
                </a:solidFill>
              </a:rPr>
              <a:t>paralisação do tráfego </a:t>
            </a:r>
            <a:r>
              <a:rPr lang="pt-BR" dirty="0"/>
              <a:t>de trens;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1100" dirty="0"/>
          </a:p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Ação da manutenção </a:t>
            </a:r>
            <a:r>
              <a:rPr lang="pt-BR" sz="3200" b="1" i="1" u="sng" dirty="0">
                <a:solidFill>
                  <a:srgbClr val="7030A0"/>
                </a:solidFill>
              </a:rPr>
              <a:t>corretiva também afeta</a:t>
            </a:r>
            <a:r>
              <a:rPr lang="pt-BR" dirty="0"/>
              <a:t> a operação comercial.</a:t>
            </a:r>
          </a:p>
        </p:txBody>
      </p:sp>
    </p:spTree>
    <p:extLst>
      <p:ext uri="{BB962C8B-B14F-4D97-AF65-F5344CB8AC3E}">
        <p14:creationId xmlns:p14="http://schemas.microsoft.com/office/powerpoint/2010/main" val="129165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29" y="1352362"/>
            <a:ext cx="7995558" cy="550563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1264257" y="2158705"/>
            <a:ext cx="7580485" cy="387634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0" algn="ctr">
              <a:buNone/>
            </a:pPr>
            <a:r>
              <a:rPr lang="pt-BR" sz="3600" dirty="0">
                <a:latin typeface="Calibri" panose="020F0502020204030204" pitchFamily="34" charset="0"/>
              </a:rPr>
              <a:t>“Circuitos de via com características específicas, geralmente utilizados em regiões de intertravamento e </a:t>
            </a:r>
            <a:r>
              <a:rPr lang="pt-BR" sz="3600" dirty="0"/>
              <a:t>que </a:t>
            </a:r>
            <a:r>
              <a:rPr lang="pt-BR" sz="3600" dirty="0">
                <a:latin typeface="Calibri" panose="020F0502020204030204" pitchFamily="34" charset="0"/>
              </a:rPr>
              <a:t>compõem o sistema ATP.”</a:t>
            </a:r>
          </a:p>
          <a:p>
            <a:pPr marL="171450" indent="0" algn="ctr">
              <a:buNone/>
            </a:pPr>
            <a:endParaRPr lang="pt-BR" sz="3200" dirty="0">
              <a:latin typeface="Calibri" panose="020F0502020204030204" pitchFamily="34" charset="0"/>
            </a:endParaRPr>
          </a:p>
          <a:p>
            <a:pPr marL="171450" indent="0" algn="ctr">
              <a:buNone/>
            </a:pPr>
            <a:r>
              <a:rPr lang="pt-BR" sz="3600" dirty="0">
                <a:latin typeface="Calibri" panose="020F0502020204030204" pitchFamily="34" charset="0"/>
              </a:rPr>
              <a:t>Utilizam um sinal de corrente AC 60Hz para detecção de ocupação de trens.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CONCEITOS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Circuitos de Detecção de Ocupação AC 60Hz</a:t>
            </a:r>
          </a:p>
        </p:txBody>
      </p:sp>
    </p:spTree>
    <p:extLst>
      <p:ext uri="{BB962C8B-B14F-4D97-AF65-F5344CB8AC3E}">
        <p14:creationId xmlns:p14="http://schemas.microsoft.com/office/powerpoint/2010/main" val="123108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0" y="-21771"/>
            <a:ext cx="1148443" cy="6879771"/>
            <a:chOff x="0" y="-21771"/>
            <a:chExt cx="1148443" cy="6879771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" t="13989"/>
            <a:stretch/>
          </p:blipFill>
          <p:spPr>
            <a:xfrm>
              <a:off x="0" y="-21771"/>
              <a:ext cx="1148442" cy="6879771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364725"/>
              <a:ext cx="1148442" cy="49327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419268" y="336699"/>
            <a:ext cx="7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CONCEITOS</a:t>
            </a:r>
          </a:p>
          <a:p>
            <a:r>
              <a:rPr lang="pt-BR" sz="2400" b="1" i="1" dirty="0">
                <a:solidFill>
                  <a:srgbClr val="4472C4">
                    <a:lumMod val="75000"/>
                  </a:srgbClr>
                </a:solidFill>
                <a:ea typeface="Lato" charset="0"/>
                <a:cs typeface="Lato" charset="0"/>
              </a:rPr>
              <a:t>Circuitos de Detecção de Ocupação AC 60Hz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42" y="1352362"/>
            <a:ext cx="7995558" cy="550563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069" y="2975957"/>
            <a:ext cx="7299673" cy="3147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eta para cima 5"/>
          <p:cNvSpPr/>
          <p:nvPr/>
        </p:nvSpPr>
        <p:spPr>
          <a:xfrm>
            <a:off x="6592772" y="3016332"/>
            <a:ext cx="215900" cy="401782"/>
          </a:xfrm>
          <a:prstGeom prst="upArrow">
            <a:avLst>
              <a:gd name="adj1" fmla="val 50000"/>
              <a:gd name="adj2" fmla="val 86821"/>
            </a:avLst>
          </a:prstGeom>
          <a:solidFill>
            <a:srgbClr val="00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19268" y="1688726"/>
            <a:ext cx="3081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i="1" u="sng" dirty="0"/>
              <a:t>Circuito SEM ocupação</a:t>
            </a:r>
          </a:p>
        </p:txBody>
      </p:sp>
    </p:spTree>
    <p:extLst>
      <p:ext uri="{BB962C8B-B14F-4D97-AF65-F5344CB8AC3E}">
        <p14:creationId xmlns:p14="http://schemas.microsoft.com/office/powerpoint/2010/main" val="174586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</p:bld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1445</TotalTime>
  <Words>1780</Words>
  <Application>Microsoft Office PowerPoint</Application>
  <PresentationFormat>Apresentação na tela (4:3)</PresentationFormat>
  <Paragraphs>322</Paragraphs>
  <Slides>37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4" baseType="lpstr">
      <vt:lpstr>Calibri Light</vt:lpstr>
      <vt:lpstr>Calibri</vt:lpstr>
      <vt:lpstr>Lato</vt:lpstr>
      <vt:lpstr>Trebuchet MS</vt:lpstr>
      <vt:lpstr>Wingdings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Comunica Estudio</dc:creator>
  <cp:lastModifiedBy>Vinicius Felipe</cp:lastModifiedBy>
  <cp:revision>121</cp:revision>
  <dcterms:created xsi:type="dcterms:W3CDTF">2017-08-02T03:07:45Z</dcterms:created>
  <dcterms:modified xsi:type="dcterms:W3CDTF">2018-08-03T19:14:51Z</dcterms:modified>
</cp:coreProperties>
</file>