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60" r:id="rId4"/>
    <p:sldId id="258" r:id="rId5"/>
    <p:sldId id="261" r:id="rId6"/>
    <p:sldId id="273" r:id="rId7"/>
    <p:sldId id="268" r:id="rId8"/>
    <p:sldId id="277" r:id="rId9"/>
    <p:sldId id="278" r:id="rId10"/>
    <p:sldId id="279" r:id="rId11"/>
    <p:sldId id="280" r:id="rId12"/>
    <p:sldId id="281" r:id="rId13"/>
    <p:sldId id="275" r:id="rId14"/>
    <p:sldId id="282" r:id="rId15"/>
    <p:sldId id="283" r:id="rId16"/>
    <p:sldId id="284" r:id="rId17"/>
    <p:sldId id="285" r:id="rId18"/>
    <p:sldId id="276" r:id="rId19"/>
  </p:sldIdLst>
  <p:sldSz cx="12192000" cy="6858000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4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983AFC-131D-47DF-BD60-1A08E3CE601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D540675-93F8-4CE7-A56D-1AF09E1669C5}">
      <dgm:prSet phldrT="[Texto]" custT="1"/>
      <dgm:spPr/>
      <dgm:t>
        <a:bodyPr/>
        <a:lstStyle/>
        <a:p>
          <a:r>
            <a:rPr lang="pt-BR" sz="2000" b="1" i="1" dirty="0">
              <a:latin typeface="Arial" panose="020B0604020202020204" pitchFamily="34" charset="0"/>
              <a:cs typeface="Arial" panose="020B0604020202020204" pitchFamily="34" charset="0"/>
            </a:rPr>
            <a:t>Mercado</a:t>
          </a:r>
          <a:r>
            <a:rPr lang="pt-BR" sz="2000" i="1" dirty="0"/>
            <a:t> </a:t>
          </a:r>
        </a:p>
      </dgm:t>
    </dgm:pt>
    <dgm:pt modelId="{B4E167A2-A070-431A-BC85-521E3AC70E84}" type="parTrans" cxnId="{DCCFB4B1-5562-4128-91EF-1C9D0297E93E}">
      <dgm:prSet/>
      <dgm:spPr/>
      <dgm:t>
        <a:bodyPr/>
        <a:lstStyle/>
        <a:p>
          <a:endParaRPr lang="pt-BR"/>
        </a:p>
      </dgm:t>
    </dgm:pt>
    <dgm:pt modelId="{6CA99F01-4E9A-4201-92EC-F761381639EC}" type="sibTrans" cxnId="{DCCFB4B1-5562-4128-91EF-1C9D0297E93E}">
      <dgm:prSet/>
      <dgm:spPr/>
      <dgm:t>
        <a:bodyPr/>
        <a:lstStyle/>
        <a:p>
          <a:endParaRPr lang="pt-BR"/>
        </a:p>
      </dgm:t>
    </dgm:pt>
    <dgm:pt modelId="{178E389C-3EAC-4021-B0B1-31729CF0E455}">
      <dgm:prSet phldrT="[Texto]" custT="1"/>
      <dgm:spPr/>
      <dgm:t>
        <a:bodyPr/>
        <a:lstStyle/>
        <a:p>
          <a:r>
            <a:rPr lang="pt-BR" sz="2000" b="1" i="1" dirty="0">
              <a:latin typeface="Arial" panose="020B0604020202020204" pitchFamily="34" charset="0"/>
              <a:cs typeface="Arial" panose="020B0604020202020204" pitchFamily="34" charset="0"/>
            </a:rPr>
            <a:t>Logístico</a:t>
          </a:r>
        </a:p>
      </dgm:t>
    </dgm:pt>
    <dgm:pt modelId="{4F84FFC2-B2E9-443A-A58B-282C54F6B48F}" type="parTrans" cxnId="{2112B2CE-F957-4C91-ABF2-DAD6319ADBD3}">
      <dgm:prSet/>
      <dgm:spPr/>
      <dgm:t>
        <a:bodyPr/>
        <a:lstStyle/>
        <a:p>
          <a:endParaRPr lang="pt-BR"/>
        </a:p>
      </dgm:t>
    </dgm:pt>
    <dgm:pt modelId="{A44F4F5B-ACB5-4688-844B-9BA57B82A2CF}" type="sibTrans" cxnId="{2112B2CE-F957-4C91-ABF2-DAD6319ADBD3}">
      <dgm:prSet/>
      <dgm:spPr/>
      <dgm:t>
        <a:bodyPr/>
        <a:lstStyle/>
        <a:p>
          <a:endParaRPr lang="pt-BR"/>
        </a:p>
      </dgm:t>
    </dgm:pt>
    <dgm:pt modelId="{B4F13598-3CC5-4CC2-9F1C-48A3C09F8E8D}">
      <dgm:prSet custT="1"/>
      <dgm:spPr/>
      <dgm:t>
        <a:bodyPr/>
        <a:lstStyle/>
        <a:p>
          <a:r>
            <a:rPr lang="pt-BR" sz="2000" b="1" i="1" dirty="0">
              <a:latin typeface="Arial" panose="020B0604020202020204" pitchFamily="34" charset="0"/>
              <a:cs typeface="Arial" panose="020B0604020202020204" pitchFamily="34" charset="0"/>
            </a:rPr>
            <a:t>Operacional</a:t>
          </a:r>
        </a:p>
      </dgm:t>
    </dgm:pt>
    <dgm:pt modelId="{A815B46D-BD50-4FC5-9421-564B4D520F8D}" type="parTrans" cxnId="{F6F79E40-5CD1-4D63-B421-BA49A4484494}">
      <dgm:prSet/>
      <dgm:spPr/>
      <dgm:t>
        <a:bodyPr/>
        <a:lstStyle/>
        <a:p>
          <a:endParaRPr lang="pt-BR"/>
        </a:p>
      </dgm:t>
    </dgm:pt>
    <dgm:pt modelId="{2217BA50-CD1F-44CD-BA3F-2AAA6AB05BEA}" type="sibTrans" cxnId="{F6F79E40-5CD1-4D63-B421-BA49A4484494}">
      <dgm:prSet/>
      <dgm:spPr/>
      <dgm:t>
        <a:bodyPr/>
        <a:lstStyle/>
        <a:p>
          <a:endParaRPr lang="pt-BR"/>
        </a:p>
      </dgm:t>
    </dgm:pt>
    <dgm:pt modelId="{D6583278-61C7-4ED4-8698-48AB4EAD077F}">
      <dgm:prSet custT="1"/>
      <dgm:spPr/>
      <dgm:t>
        <a:bodyPr/>
        <a:lstStyle/>
        <a:p>
          <a:r>
            <a:rPr lang="pt-BR" sz="2000" b="1" i="1" dirty="0">
              <a:latin typeface="Arial" panose="020B0604020202020204" pitchFamily="34" charset="0"/>
              <a:cs typeface="Arial" panose="020B0604020202020204" pitchFamily="34" charset="0"/>
            </a:rPr>
            <a:t>Socioambiental</a:t>
          </a:r>
        </a:p>
      </dgm:t>
    </dgm:pt>
    <dgm:pt modelId="{2CB55AB0-3D49-4A6C-ADEF-A4DE87EC8EFF}" type="parTrans" cxnId="{6FC0F3AE-76D7-4CE1-AAF7-68CCC7AE370C}">
      <dgm:prSet/>
      <dgm:spPr/>
      <dgm:t>
        <a:bodyPr/>
        <a:lstStyle/>
        <a:p>
          <a:endParaRPr lang="pt-BR"/>
        </a:p>
      </dgm:t>
    </dgm:pt>
    <dgm:pt modelId="{0DE4FFDC-5AEA-4F38-ADFB-F1652DC1A7A0}" type="sibTrans" cxnId="{6FC0F3AE-76D7-4CE1-AAF7-68CCC7AE370C}">
      <dgm:prSet/>
      <dgm:spPr/>
      <dgm:t>
        <a:bodyPr/>
        <a:lstStyle/>
        <a:p>
          <a:endParaRPr lang="pt-BR"/>
        </a:p>
      </dgm:t>
    </dgm:pt>
    <dgm:pt modelId="{FAF5EFB1-693F-438C-9D2F-5DB3AE6FDB1E}">
      <dgm:prSet phldrT="[Texto]" custT="1"/>
      <dgm:spPr/>
      <dgm:t>
        <a:bodyPr/>
        <a:lstStyle/>
        <a:p>
          <a:r>
            <a:rPr lang="pt-BR" sz="2000" b="1" i="1" dirty="0">
              <a:latin typeface="Arial" panose="020B0604020202020204" pitchFamily="34" charset="0"/>
              <a:cs typeface="Arial" panose="020B0604020202020204" pitchFamily="34" charset="0"/>
            </a:rPr>
            <a:t>Engenharia</a:t>
          </a:r>
        </a:p>
      </dgm:t>
    </dgm:pt>
    <dgm:pt modelId="{2868076A-64DF-4B58-AD2F-CB31C487263F}" type="parTrans" cxnId="{7D687CAA-67E9-42B7-B863-BD2F3D339297}">
      <dgm:prSet/>
      <dgm:spPr/>
      <dgm:t>
        <a:bodyPr/>
        <a:lstStyle/>
        <a:p>
          <a:endParaRPr lang="pt-BR"/>
        </a:p>
      </dgm:t>
    </dgm:pt>
    <dgm:pt modelId="{BC89A13C-C47C-4757-9092-12EA9D223C32}" type="sibTrans" cxnId="{7D687CAA-67E9-42B7-B863-BD2F3D339297}">
      <dgm:prSet/>
      <dgm:spPr/>
      <dgm:t>
        <a:bodyPr/>
        <a:lstStyle/>
        <a:p>
          <a:endParaRPr lang="pt-BR"/>
        </a:p>
      </dgm:t>
    </dgm:pt>
    <dgm:pt modelId="{FF53D584-7DE4-445F-8035-EF7A2E5E85FF}" type="pres">
      <dgm:prSet presAssocID="{3D983AFC-131D-47DF-BD60-1A08E3CE6016}" presName="compositeShape" presStyleCnt="0">
        <dgm:presLayoutVars>
          <dgm:chMax val="7"/>
          <dgm:dir/>
          <dgm:resizeHandles val="exact"/>
        </dgm:presLayoutVars>
      </dgm:prSet>
      <dgm:spPr/>
    </dgm:pt>
    <dgm:pt modelId="{10C4C3F6-5555-4F26-A5E7-1F24C23600E7}" type="pres">
      <dgm:prSet presAssocID="{8D540675-93F8-4CE7-A56D-1AF09E1669C5}" presName="circ1" presStyleLbl="vennNode1" presStyleIdx="0" presStyleCnt="5" custLinFactNeighborX="1944" custLinFactNeighborY="-67850"/>
      <dgm:spPr>
        <a:solidFill>
          <a:schemeClr val="accent4">
            <a:lumMod val="60000"/>
            <a:lumOff val="40000"/>
            <a:alpha val="60000"/>
          </a:schemeClr>
        </a:solidFill>
      </dgm:spPr>
    </dgm:pt>
    <dgm:pt modelId="{6715132B-7C9C-449F-B6EC-98A61BFFF111}" type="pres">
      <dgm:prSet presAssocID="{8D540675-93F8-4CE7-A56D-1AF09E1669C5}" presName="circ1Tx" presStyleLbl="revTx" presStyleIdx="0" presStyleCnt="0" custScaleY="28954" custLinFactNeighborX="2401" custLinFactNeighborY="5047">
        <dgm:presLayoutVars>
          <dgm:chMax val="0"/>
          <dgm:chPref val="0"/>
          <dgm:bulletEnabled val="1"/>
        </dgm:presLayoutVars>
      </dgm:prSet>
      <dgm:spPr/>
    </dgm:pt>
    <dgm:pt modelId="{DEFB1EB8-4495-466B-9A22-EF159D107236}" type="pres">
      <dgm:prSet presAssocID="{FAF5EFB1-693F-438C-9D2F-5DB3AE6FDB1E}" presName="circ2" presStyleLbl="vennNode1" presStyleIdx="1" presStyleCnt="5" custLinFactNeighborX="15520" custLinFactNeighborY="-49434"/>
      <dgm:spPr>
        <a:solidFill>
          <a:schemeClr val="accent1">
            <a:hueOff val="0"/>
            <a:satOff val="0"/>
            <a:lumOff val="0"/>
            <a:alpha val="60000"/>
          </a:schemeClr>
        </a:solidFill>
      </dgm:spPr>
    </dgm:pt>
    <dgm:pt modelId="{62C10AEF-CF17-4175-8ECD-4174F6B41E2B}" type="pres">
      <dgm:prSet presAssocID="{FAF5EFB1-693F-438C-9D2F-5DB3AE6FDB1E}" presName="circ2Tx" presStyleLbl="revTx" presStyleIdx="0" presStyleCnt="0" custScaleX="124472" custScaleY="43798" custLinFactNeighborX="-48748" custLinFactNeighborY="-29649">
        <dgm:presLayoutVars>
          <dgm:chMax val="0"/>
          <dgm:chPref val="0"/>
          <dgm:bulletEnabled val="1"/>
        </dgm:presLayoutVars>
      </dgm:prSet>
      <dgm:spPr/>
    </dgm:pt>
    <dgm:pt modelId="{C433273A-027F-4C2E-A73B-222DD4A989DB}" type="pres">
      <dgm:prSet presAssocID="{D6583278-61C7-4ED4-8698-48AB4EAD077F}" presName="circ3" presStyleLbl="vennNode1" presStyleIdx="2" presStyleCnt="5" custLinFactNeighborX="5916" custLinFactNeighborY="-40758"/>
      <dgm:spPr>
        <a:solidFill>
          <a:srgbClr val="92D050">
            <a:alpha val="60000"/>
          </a:srgbClr>
        </a:solidFill>
      </dgm:spPr>
    </dgm:pt>
    <dgm:pt modelId="{EBDD5885-B2A3-4052-A200-CE55D1D2DABB}" type="pres">
      <dgm:prSet presAssocID="{D6583278-61C7-4ED4-8698-48AB4EAD077F}" presName="circ3Tx" presStyleLbl="revTx" presStyleIdx="0" presStyleCnt="0" custScaleX="157471" custScaleY="24905" custLinFactNeighborX="-48597" custLinFactNeighborY="-84010">
        <dgm:presLayoutVars>
          <dgm:chMax val="0"/>
          <dgm:chPref val="0"/>
          <dgm:bulletEnabled val="1"/>
        </dgm:presLayoutVars>
      </dgm:prSet>
      <dgm:spPr/>
    </dgm:pt>
    <dgm:pt modelId="{068D2ABA-EA7C-4F46-A14C-A58637B68074}" type="pres">
      <dgm:prSet presAssocID="{178E389C-3EAC-4021-B0B1-31729CF0E455}" presName="circ4" presStyleLbl="vennNode1" presStyleIdx="3" presStyleCnt="5" custLinFactNeighborX="-8371" custLinFactNeighborY="-40221"/>
      <dgm:spPr>
        <a:solidFill>
          <a:schemeClr val="tx2">
            <a:lumMod val="40000"/>
            <a:lumOff val="60000"/>
            <a:alpha val="60000"/>
          </a:schemeClr>
        </a:solidFill>
      </dgm:spPr>
    </dgm:pt>
    <dgm:pt modelId="{86D2D16D-9982-48DF-9A61-0B90030CAC90}" type="pres">
      <dgm:prSet presAssocID="{178E389C-3EAC-4021-B0B1-31729CF0E455}" presName="circ4Tx" presStyleLbl="revTx" presStyleIdx="0" presStyleCnt="0" custScaleX="81101" custScaleY="29796" custLinFactNeighborX="52960" custLinFactNeighborY="-92846">
        <dgm:presLayoutVars>
          <dgm:chMax val="0"/>
          <dgm:chPref val="0"/>
          <dgm:bulletEnabled val="1"/>
        </dgm:presLayoutVars>
      </dgm:prSet>
      <dgm:spPr/>
    </dgm:pt>
    <dgm:pt modelId="{641812CA-97D6-4716-B7C2-A052F007BDA1}" type="pres">
      <dgm:prSet presAssocID="{B4F13598-3CC5-4CC2-9F1C-48A3C09F8E8D}" presName="circ5" presStyleLbl="vennNode1" presStyleIdx="4" presStyleCnt="5" custLinFactNeighborX="-10016" custLinFactNeighborY="-57267"/>
      <dgm:spPr>
        <a:solidFill>
          <a:schemeClr val="accent2">
            <a:lumMod val="60000"/>
            <a:lumOff val="40000"/>
            <a:alpha val="59000"/>
          </a:schemeClr>
        </a:solidFill>
      </dgm:spPr>
    </dgm:pt>
    <dgm:pt modelId="{C5A2BCC1-BAC1-4686-A0C9-91612FE3B667}" type="pres">
      <dgm:prSet presAssocID="{B4F13598-3CC5-4CC2-9F1C-48A3C09F8E8D}" presName="circ5Tx" presStyleLbl="revTx" presStyleIdx="0" presStyleCnt="0" custScaleX="107862" custScaleY="46329" custLinFactNeighborX="61643" custLinFactNeighborY="-42955">
        <dgm:presLayoutVars>
          <dgm:chMax val="0"/>
          <dgm:chPref val="0"/>
          <dgm:bulletEnabled val="1"/>
        </dgm:presLayoutVars>
      </dgm:prSet>
      <dgm:spPr/>
    </dgm:pt>
  </dgm:ptLst>
  <dgm:cxnLst>
    <dgm:cxn modelId="{2112B2CE-F957-4C91-ABF2-DAD6319ADBD3}" srcId="{3D983AFC-131D-47DF-BD60-1A08E3CE6016}" destId="{178E389C-3EAC-4021-B0B1-31729CF0E455}" srcOrd="3" destOrd="0" parTransId="{4F84FFC2-B2E9-443A-A58B-282C54F6B48F}" sibTransId="{A44F4F5B-ACB5-4688-844B-9BA57B82A2CF}"/>
    <dgm:cxn modelId="{DCCFB4B1-5562-4128-91EF-1C9D0297E93E}" srcId="{3D983AFC-131D-47DF-BD60-1A08E3CE6016}" destId="{8D540675-93F8-4CE7-A56D-1AF09E1669C5}" srcOrd="0" destOrd="0" parTransId="{B4E167A2-A070-431A-BC85-521E3AC70E84}" sibTransId="{6CA99F01-4E9A-4201-92EC-F761381639EC}"/>
    <dgm:cxn modelId="{A9970927-8F2D-4E53-9D98-79814B47D751}" type="presOf" srcId="{FAF5EFB1-693F-438C-9D2F-5DB3AE6FDB1E}" destId="{62C10AEF-CF17-4175-8ECD-4174F6B41E2B}" srcOrd="0" destOrd="0" presId="urn:microsoft.com/office/officeart/2005/8/layout/venn1"/>
    <dgm:cxn modelId="{8DDE1FDC-DC71-4EA7-9C64-D9EB31D97B0C}" type="presOf" srcId="{8D540675-93F8-4CE7-A56D-1AF09E1669C5}" destId="{6715132B-7C9C-449F-B6EC-98A61BFFF111}" srcOrd="0" destOrd="0" presId="urn:microsoft.com/office/officeart/2005/8/layout/venn1"/>
    <dgm:cxn modelId="{F6F79E40-5CD1-4D63-B421-BA49A4484494}" srcId="{3D983AFC-131D-47DF-BD60-1A08E3CE6016}" destId="{B4F13598-3CC5-4CC2-9F1C-48A3C09F8E8D}" srcOrd="4" destOrd="0" parTransId="{A815B46D-BD50-4FC5-9421-564B4D520F8D}" sibTransId="{2217BA50-CD1F-44CD-BA3F-2AAA6AB05BEA}"/>
    <dgm:cxn modelId="{870A8B5C-E93E-4029-8349-72769C276378}" type="presOf" srcId="{D6583278-61C7-4ED4-8698-48AB4EAD077F}" destId="{EBDD5885-B2A3-4052-A200-CE55D1D2DABB}" srcOrd="0" destOrd="0" presId="urn:microsoft.com/office/officeart/2005/8/layout/venn1"/>
    <dgm:cxn modelId="{7D687CAA-67E9-42B7-B863-BD2F3D339297}" srcId="{3D983AFC-131D-47DF-BD60-1A08E3CE6016}" destId="{FAF5EFB1-693F-438C-9D2F-5DB3AE6FDB1E}" srcOrd="1" destOrd="0" parTransId="{2868076A-64DF-4B58-AD2F-CB31C487263F}" sibTransId="{BC89A13C-C47C-4757-9092-12EA9D223C32}"/>
    <dgm:cxn modelId="{808253B5-5920-49D4-9740-CF08230EE4F3}" type="presOf" srcId="{B4F13598-3CC5-4CC2-9F1C-48A3C09F8E8D}" destId="{C5A2BCC1-BAC1-4686-A0C9-91612FE3B667}" srcOrd="0" destOrd="0" presId="urn:microsoft.com/office/officeart/2005/8/layout/venn1"/>
    <dgm:cxn modelId="{9D618458-06B6-44FB-8117-408FDC8D09F6}" type="presOf" srcId="{3D983AFC-131D-47DF-BD60-1A08E3CE6016}" destId="{FF53D584-7DE4-445F-8035-EF7A2E5E85FF}" srcOrd="0" destOrd="0" presId="urn:microsoft.com/office/officeart/2005/8/layout/venn1"/>
    <dgm:cxn modelId="{E519C96B-ABF2-4D45-9729-85CE61C106A9}" type="presOf" srcId="{178E389C-3EAC-4021-B0B1-31729CF0E455}" destId="{86D2D16D-9982-48DF-9A61-0B90030CAC90}" srcOrd="0" destOrd="0" presId="urn:microsoft.com/office/officeart/2005/8/layout/venn1"/>
    <dgm:cxn modelId="{6FC0F3AE-76D7-4CE1-AAF7-68CCC7AE370C}" srcId="{3D983AFC-131D-47DF-BD60-1A08E3CE6016}" destId="{D6583278-61C7-4ED4-8698-48AB4EAD077F}" srcOrd="2" destOrd="0" parTransId="{2CB55AB0-3D49-4A6C-ADEF-A4DE87EC8EFF}" sibTransId="{0DE4FFDC-5AEA-4F38-ADFB-F1652DC1A7A0}"/>
    <dgm:cxn modelId="{01BC83DE-CF2B-42E1-8D40-9171E9539E3F}" type="presParOf" srcId="{FF53D584-7DE4-445F-8035-EF7A2E5E85FF}" destId="{10C4C3F6-5555-4F26-A5E7-1F24C23600E7}" srcOrd="0" destOrd="0" presId="urn:microsoft.com/office/officeart/2005/8/layout/venn1"/>
    <dgm:cxn modelId="{C25A0DEB-32E5-4329-82FA-7E28A9743DB1}" type="presParOf" srcId="{FF53D584-7DE4-445F-8035-EF7A2E5E85FF}" destId="{6715132B-7C9C-449F-B6EC-98A61BFFF111}" srcOrd="1" destOrd="0" presId="urn:microsoft.com/office/officeart/2005/8/layout/venn1"/>
    <dgm:cxn modelId="{5818D90C-BA6E-44B2-9E38-4F26953BD1C6}" type="presParOf" srcId="{FF53D584-7DE4-445F-8035-EF7A2E5E85FF}" destId="{DEFB1EB8-4495-466B-9A22-EF159D107236}" srcOrd="2" destOrd="0" presId="urn:microsoft.com/office/officeart/2005/8/layout/venn1"/>
    <dgm:cxn modelId="{324669EE-D20D-47AB-862F-276B66871601}" type="presParOf" srcId="{FF53D584-7DE4-445F-8035-EF7A2E5E85FF}" destId="{62C10AEF-CF17-4175-8ECD-4174F6B41E2B}" srcOrd="3" destOrd="0" presId="urn:microsoft.com/office/officeart/2005/8/layout/venn1"/>
    <dgm:cxn modelId="{DAEE2A79-2269-4DF4-98C7-2D595B2A599B}" type="presParOf" srcId="{FF53D584-7DE4-445F-8035-EF7A2E5E85FF}" destId="{C433273A-027F-4C2E-A73B-222DD4A989DB}" srcOrd="4" destOrd="0" presId="urn:microsoft.com/office/officeart/2005/8/layout/venn1"/>
    <dgm:cxn modelId="{AB453846-9781-44A6-864E-B7A98B4C4EED}" type="presParOf" srcId="{FF53D584-7DE4-445F-8035-EF7A2E5E85FF}" destId="{EBDD5885-B2A3-4052-A200-CE55D1D2DABB}" srcOrd="5" destOrd="0" presId="urn:microsoft.com/office/officeart/2005/8/layout/venn1"/>
    <dgm:cxn modelId="{B259355D-897B-4B78-AD98-E69CDE47A919}" type="presParOf" srcId="{FF53D584-7DE4-445F-8035-EF7A2E5E85FF}" destId="{068D2ABA-EA7C-4F46-A14C-A58637B68074}" srcOrd="6" destOrd="0" presId="urn:microsoft.com/office/officeart/2005/8/layout/venn1"/>
    <dgm:cxn modelId="{6BE76A2E-AAC9-4835-A245-09D6D8C422DF}" type="presParOf" srcId="{FF53D584-7DE4-445F-8035-EF7A2E5E85FF}" destId="{86D2D16D-9982-48DF-9A61-0B90030CAC90}" srcOrd="7" destOrd="0" presId="urn:microsoft.com/office/officeart/2005/8/layout/venn1"/>
    <dgm:cxn modelId="{499AAC08-C9E2-4F0D-909C-9A15FFA8F907}" type="presParOf" srcId="{FF53D584-7DE4-445F-8035-EF7A2E5E85FF}" destId="{641812CA-97D6-4716-B7C2-A052F007BDA1}" srcOrd="8" destOrd="0" presId="urn:microsoft.com/office/officeart/2005/8/layout/venn1"/>
    <dgm:cxn modelId="{C74CD036-62F1-4532-BF76-48F652EF65C8}" type="presParOf" srcId="{FF53D584-7DE4-445F-8035-EF7A2E5E85FF}" destId="{C5A2BCC1-BAC1-4686-A0C9-91612FE3B667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4C3F6-5555-4F26-A5E7-1F24C23600E7}">
      <dsp:nvSpPr>
        <dsp:cNvPr id="0" name=""/>
        <dsp:cNvSpPr/>
      </dsp:nvSpPr>
      <dsp:spPr>
        <a:xfrm>
          <a:off x="4619895" y="202068"/>
          <a:ext cx="1399354" cy="1399354"/>
        </a:xfrm>
        <a:prstGeom prst="ellipse">
          <a:avLst/>
        </a:prstGeom>
        <a:solidFill>
          <a:schemeClr val="accent4">
            <a:lumMod val="60000"/>
            <a:lumOff val="40000"/>
            <a:alpha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715132B-7C9C-449F-B6EC-98A61BFFF111}">
      <dsp:nvSpPr>
        <dsp:cNvPr id="0" name=""/>
        <dsp:cNvSpPr/>
      </dsp:nvSpPr>
      <dsp:spPr>
        <a:xfrm>
          <a:off x="4519717" y="393238"/>
          <a:ext cx="1623251" cy="2720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1" kern="1200" dirty="0">
              <a:latin typeface="Arial" panose="020B0604020202020204" pitchFamily="34" charset="0"/>
              <a:cs typeface="Arial" panose="020B0604020202020204" pitchFamily="34" charset="0"/>
            </a:rPr>
            <a:t>Mercado</a:t>
          </a:r>
          <a:r>
            <a:rPr lang="pt-BR" sz="2000" i="1" kern="1200" dirty="0"/>
            <a:t> </a:t>
          </a:r>
        </a:p>
      </dsp:txBody>
      <dsp:txXfrm>
        <a:off x="4519717" y="393238"/>
        <a:ext cx="1623251" cy="272042"/>
      </dsp:txXfrm>
    </dsp:sp>
    <dsp:sp modelId="{DEFB1EB8-4495-466B-9A22-EF159D107236}">
      <dsp:nvSpPr>
        <dsp:cNvPr id="0" name=""/>
        <dsp:cNvSpPr/>
      </dsp:nvSpPr>
      <dsp:spPr>
        <a:xfrm>
          <a:off x="5342186" y="846395"/>
          <a:ext cx="1399354" cy="1399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2C10AEF-CF17-4175-8ECD-4174F6B41E2B}">
      <dsp:nvSpPr>
        <dsp:cNvPr id="0" name=""/>
        <dsp:cNvSpPr/>
      </dsp:nvSpPr>
      <dsp:spPr>
        <a:xfrm>
          <a:off x="5748232" y="1235702"/>
          <a:ext cx="1811476" cy="44653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1" kern="1200" dirty="0">
              <a:latin typeface="Arial" panose="020B0604020202020204" pitchFamily="34" charset="0"/>
              <a:cs typeface="Arial" panose="020B0604020202020204" pitchFamily="34" charset="0"/>
            </a:rPr>
            <a:t>Engenharia</a:t>
          </a:r>
        </a:p>
      </dsp:txBody>
      <dsp:txXfrm>
        <a:off x="5748232" y="1235702"/>
        <a:ext cx="1811476" cy="446533"/>
      </dsp:txXfrm>
    </dsp:sp>
    <dsp:sp modelId="{C433273A-027F-4C2E-A73B-222DD4A989DB}">
      <dsp:nvSpPr>
        <dsp:cNvPr id="0" name=""/>
        <dsp:cNvSpPr/>
      </dsp:nvSpPr>
      <dsp:spPr>
        <a:xfrm>
          <a:off x="5004606" y="1593914"/>
          <a:ext cx="1399354" cy="1399354"/>
        </a:xfrm>
        <a:prstGeom prst="ellipse">
          <a:avLst/>
        </a:prstGeom>
        <a:solidFill>
          <a:srgbClr val="92D050">
            <a:alpha val="6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BDD5885-B2A3-4052-A200-CE55D1D2DABB}">
      <dsp:nvSpPr>
        <dsp:cNvPr id="0" name=""/>
        <dsp:cNvSpPr/>
      </dsp:nvSpPr>
      <dsp:spPr>
        <a:xfrm>
          <a:off x="5286410" y="2516983"/>
          <a:ext cx="2291720" cy="25391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1" kern="1200" dirty="0">
              <a:latin typeface="Arial" panose="020B0604020202020204" pitchFamily="34" charset="0"/>
              <a:cs typeface="Arial" panose="020B0604020202020204" pitchFamily="34" charset="0"/>
            </a:rPr>
            <a:t>Socioambiental</a:t>
          </a:r>
        </a:p>
      </dsp:txBody>
      <dsp:txXfrm>
        <a:off x="5286410" y="2516983"/>
        <a:ext cx="2291720" cy="253913"/>
      </dsp:txXfrm>
    </dsp:sp>
    <dsp:sp modelId="{068D2ABA-EA7C-4F46-A14C-A58637B68074}">
      <dsp:nvSpPr>
        <dsp:cNvPr id="0" name=""/>
        <dsp:cNvSpPr/>
      </dsp:nvSpPr>
      <dsp:spPr>
        <a:xfrm>
          <a:off x="4146423" y="1601429"/>
          <a:ext cx="1399354" cy="1399354"/>
        </a:xfrm>
        <a:prstGeom prst="ellipse">
          <a:avLst/>
        </a:prstGeom>
        <a:solidFill>
          <a:schemeClr val="tx2">
            <a:lumMod val="40000"/>
            <a:lumOff val="60000"/>
            <a:alpha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6D2D16D-9982-48DF-9A61-0B90030CAC90}">
      <dsp:nvSpPr>
        <dsp:cNvPr id="0" name=""/>
        <dsp:cNvSpPr/>
      </dsp:nvSpPr>
      <dsp:spPr>
        <a:xfrm>
          <a:off x="3625820" y="2401965"/>
          <a:ext cx="1180286" cy="30377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1" kern="1200" dirty="0">
              <a:latin typeface="Arial" panose="020B0604020202020204" pitchFamily="34" charset="0"/>
              <a:cs typeface="Arial" panose="020B0604020202020204" pitchFamily="34" charset="0"/>
            </a:rPr>
            <a:t>Logístico</a:t>
          </a:r>
        </a:p>
      </dsp:txBody>
      <dsp:txXfrm>
        <a:off x="3625820" y="2401965"/>
        <a:ext cx="1180286" cy="303779"/>
      </dsp:txXfrm>
    </dsp:sp>
    <dsp:sp modelId="{641812CA-97D6-4716-B7C2-A052F007BDA1}">
      <dsp:nvSpPr>
        <dsp:cNvPr id="0" name=""/>
        <dsp:cNvSpPr/>
      </dsp:nvSpPr>
      <dsp:spPr>
        <a:xfrm>
          <a:off x="3920218" y="736784"/>
          <a:ext cx="1399354" cy="1399354"/>
        </a:xfrm>
        <a:prstGeom prst="ellipse">
          <a:avLst/>
        </a:prstGeom>
        <a:solidFill>
          <a:schemeClr val="accent2">
            <a:lumMod val="60000"/>
            <a:lumOff val="40000"/>
            <a:alpha val="5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5A2BCC1-BAC1-4686-A0C9-91612FE3B667}">
      <dsp:nvSpPr>
        <dsp:cNvPr id="0" name=""/>
        <dsp:cNvSpPr/>
      </dsp:nvSpPr>
      <dsp:spPr>
        <a:xfrm>
          <a:off x="3333559" y="1087141"/>
          <a:ext cx="1569746" cy="4723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1" kern="1200" dirty="0">
              <a:latin typeface="Arial" panose="020B0604020202020204" pitchFamily="34" charset="0"/>
              <a:cs typeface="Arial" panose="020B0604020202020204" pitchFamily="34" charset="0"/>
            </a:rPr>
            <a:t>Operacional</a:t>
          </a:r>
        </a:p>
      </dsp:txBody>
      <dsp:txXfrm>
        <a:off x="3333559" y="1087141"/>
        <a:ext cx="1569746" cy="472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224B72B-49AE-49E5-B93F-5F480DD3E40D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01479BF-F3EA-4304-A887-FD45579A95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336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B0FD9D33-1D11-4B76-A3CB-F58D7D6155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8663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1D87353-A341-444C-A46D-69D76DD9E135}"/>
              </a:ext>
            </a:extLst>
          </p:cNvPr>
          <p:cNvSpPr/>
          <p:nvPr userDrawn="1"/>
        </p:nvSpPr>
        <p:spPr>
          <a:xfrm flipH="1">
            <a:off x="3274142" y="0"/>
            <a:ext cx="891785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D17F04-4604-43C0-80DC-8FF603EBF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400" y="1214438"/>
            <a:ext cx="7772400" cy="2387600"/>
          </a:xfrm>
        </p:spPr>
        <p:txBody>
          <a:bodyPr anchor="b"/>
          <a:lstStyle>
            <a:lvl1pPr algn="l">
              <a:defRPr sz="6000">
                <a:solidFill>
                  <a:srgbClr val="0070C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0D36A6-5472-48C6-BA82-C906717A2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3806755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61CE324-AB9D-4051-9920-CDEA8805E59C}"/>
              </a:ext>
            </a:extLst>
          </p:cNvPr>
          <p:cNvSpPr/>
          <p:nvPr userDrawn="1"/>
        </p:nvSpPr>
        <p:spPr>
          <a:xfrm>
            <a:off x="-994611" y="5839326"/>
            <a:ext cx="13186611" cy="1929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EF5EA7D-EA5C-4837-B671-0A4F7BC530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20" y="6342794"/>
            <a:ext cx="2930836" cy="33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B08A8-3D39-4754-880C-7F2F56FC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B2922E2-3ACB-412B-AA71-E27C8CD42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44DDDE-D814-405D-A6AD-9AE1685F8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B44A-A326-4EB5-AA90-3A2B20D9EC33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968DBA-2091-4660-A0A4-C3F695BB1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6D62D3-D03B-4554-8E39-7B2C4FACF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5D3A-E8ED-4B1D-9ADF-48DFCC1432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28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016F238-E11B-4926-ABE4-B4C2C02EE5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9CABF2B-FB05-49BE-853F-09417E23D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01D40E-F744-419C-AFF1-CD44A54BA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B44A-A326-4EB5-AA90-3A2B20D9EC33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1D06B5-AC17-424C-8F0E-057F340EC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D7D33C-ED90-40EF-9320-19B164ED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5D3A-E8ED-4B1D-9ADF-48DFCC1432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094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4055ADB3-DA32-4826-8E8C-94F2F9086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BC923E15-08EE-4822-B08A-864C57A4FB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32CA7B-1FA5-473E-A70C-E461393CB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827192-0440-4651-9830-43A7DB73F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9148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4448ED4-A410-4863-B6F6-C33E56CE3B66}"/>
              </a:ext>
            </a:extLst>
          </p:cNvPr>
          <p:cNvSpPr/>
          <p:nvPr userDrawn="1"/>
        </p:nvSpPr>
        <p:spPr>
          <a:xfrm>
            <a:off x="0" y="5773004"/>
            <a:ext cx="12192000" cy="2593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24FDBB3-2554-4372-BE09-B2032CF4CE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20" y="6342794"/>
            <a:ext cx="2930836" cy="33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6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B220A-B7C3-4AAB-A057-8EB2F186E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9A5200-6695-49AC-B034-3C6FFA0FA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7B3084-A874-4F67-8351-FB4B1C936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B44A-A326-4EB5-AA90-3A2B20D9EC33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8EEA52-D067-485A-9392-FB369ACE5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9F57D5-A4DF-4960-AC8D-F7346B1C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5D3A-E8ED-4B1D-9ADF-48DFCC1432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58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D6F21D-4A6D-4B20-95D7-498093847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CAFEC6-6E90-447A-8049-728D72B3B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F72BD90-5AB1-4EC2-9A65-4F1CC4B42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92CB9F-4B2D-49FB-B62F-7575FC6D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B44A-A326-4EB5-AA90-3A2B20D9EC33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44D72E-B49D-4089-AAC0-611B094EE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F151F8-66A7-4DA3-A46C-602F589D5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5D3A-E8ED-4B1D-9ADF-48DFCC1432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54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92A9D-A8B3-4580-AAEA-E42FC1A0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2FBEE0-0803-42F3-B966-BFEB4C366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ACB5657-4D07-4F03-BC99-C69EB3C61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9D271F7-1592-43B8-9964-4514F06EE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13A4FC-817E-4524-B214-B701C3BBC5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AB56876-B655-48A3-BEB9-F462CDEA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B44A-A326-4EB5-AA90-3A2B20D9EC33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68C8A57-AB90-4455-B8A1-997EB7B9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E08F6D8-CE6B-4336-9BA0-821C36617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5D3A-E8ED-4B1D-9ADF-48DFCC1432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3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B9C32-9F4B-421D-B813-74DC3023A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E63AF6A-CC3F-4BCF-9C30-5B54AD6E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B44A-A326-4EB5-AA90-3A2B20D9EC33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2DAADCB-BC53-4BDB-98A5-FB67996B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780C1E2-E8CD-455B-BCD2-2F84FB108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5D3A-E8ED-4B1D-9ADF-48DFCC1432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39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2E857CC-7717-4696-BCFF-FBE94B9A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B44A-A326-4EB5-AA90-3A2B20D9EC33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AABA055-A3D2-4DC3-8FFD-683DEFB2F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80FB076-BD64-438B-93C0-BC3B0054E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5D3A-E8ED-4B1D-9ADF-48DFCC1432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25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17527C-738E-420F-A77E-98321372C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4C84EA-E76E-45C5-9BF9-8960E4112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BAC30DD-43BB-4BC3-BA53-9EDA993B5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4AB1BB0-F20A-4281-AC44-A50518CB0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B44A-A326-4EB5-AA90-3A2B20D9EC33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61F82C-7640-4C09-A8C9-9A71B3D3E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B660B1C-A9E5-403C-BDB1-383391450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5D3A-E8ED-4B1D-9ADF-48DFCC1432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85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68737-293A-4038-A2B3-9C2080E0F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75CB464-497B-42E6-8EBB-75A42B446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9D24E67-999D-4B11-81A7-4B8EB08EF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F26A4A-31F8-4929-B361-3FAC63608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B44A-A326-4EB5-AA90-3A2B20D9EC33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A78043-EC6D-4FB0-8B85-334D2EBFA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AC5DD0-B30C-4E31-BF05-7246D7BE2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5D3A-E8ED-4B1D-9ADF-48DFCC1432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11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766F6D5-0433-4039-93FA-7237618E1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0924FE-E7CE-4B85-A8B8-57A9CEF2F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C69EAC-222A-4CE6-86B5-7AD87BAD04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B44A-A326-4EB5-AA90-3A2B20D9EC33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5097A4-BB73-47E5-9AA9-66F1EA128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9047ED-C540-4B16-A0CF-A433A7784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35D3A-E8ED-4B1D-9ADF-48DFCC1432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62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isco.baptista@valec.gov.br" TargetMode="External"/><Relationship Id="rId2" Type="http://schemas.openxmlformats.org/officeDocument/2006/relationships/hyperlink" Target="mailto:fabio.silva@valec.gov.b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hyperlink" Target="https://fiesc.com.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A2F89-9C3A-44E2-8744-06077158D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400" y="2137385"/>
            <a:ext cx="8322892" cy="2400432"/>
          </a:xfrm>
        </p:spPr>
        <p:txBody>
          <a:bodyPr>
            <a:normAutofit fontScale="90000"/>
          </a:bodyPr>
          <a:lstStyle/>
          <a:p>
            <a:r>
              <a:rPr lang="pt-BR" sz="4400" b="1" dirty="0"/>
              <a:t>O potencial para s</a:t>
            </a:r>
            <a:r>
              <a:rPr lang="pt-BR" sz="4400" b="1" i="1" dirty="0"/>
              <a:t>hort </a:t>
            </a:r>
            <a:r>
              <a:rPr lang="pt-BR" sz="4400" b="1" i="1" dirty="0" err="1"/>
              <a:t>lines</a:t>
            </a:r>
            <a:r>
              <a:rPr lang="pt-BR" sz="4400" b="1" i="1" dirty="0"/>
              <a:t> </a:t>
            </a:r>
            <a:r>
              <a:rPr lang="pt-BR" sz="4400" b="1" dirty="0"/>
              <a:t>no mercado brasileiro</a:t>
            </a:r>
            <a:br>
              <a:rPr lang="pt-BR" sz="4400" b="1" dirty="0"/>
            </a:br>
            <a:br>
              <a:rPr lang="pt-BR" sz="4400" b="1" dirty="0"/>
            </a:br>
            <a:r>
              <a:rPr lang="pt-BR" sz="3600" b="1" i="1" dirty="0"/>
              <a:t>Devolução de trechos subutilizados: como gerar novos negócios na ferrovia?</a:t>
            </a:r>
            <a:br>
              <a:rPr lang="pt-BR" sz="4900" i="1" dirty="0"/>
            </a:br>
            <a:endParaRPr lang="pt-BR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941AD6-53A8-41AA-A8B4-80A7B4DD1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3832394"/>
            <a:ext cx="8468170" cy="1884744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  <a:p>
            <a:r>
              <a:rPr lang="pt-BR" dirty="0"/>
              <a:t> </a:t>
            </a:r>
            <a:endParaRPr lang="pt-BR" b="1" dirty="0"/>
          </a:p>
          <a:p>
            <a:r>
              <a:rPr lang="pt-BR" sz="5600" b="1" dirty="0"/>
              <a:t>2º Seminário Infraestrutura de Transporte Ferroviário</a:t>
            </a:r>
          </a:p>
          <a:p>
            <a:r>
              <a:rPr lang="pt-BR" sz="5600" dirty="0"/>
              <a:t>AEAMESP – Associação dos Engenheiros e Arquitetos de Metrô</a:t>
            </a:r>
          </a:p>
          <a:p>
            <a:r>
              <a:rPr lang="pt-BR" sz="5600" dirty="0"/>
              <a:t>24ª Semana de Tecnologia </a:t>
            </a:r>
            <a:r>
              <a:rPr lang="pt-BR" sz="5600" dirty="0" err="1"/>
              <a:t>Metroferroviária</a:t>
            </a:r>
            <a:r>
              <a:rPr lang="pt-BR" sz="5600" dirty="0"/>
              <a:t> da AEAMESP</a:t>
            </a:r>
          </a:p>
          <a:p>
            <a:r>
              <a:rPr lang="pt-BR" sz="5600" dirty="0"/>
              <a:t>Universidade Paulista UNIP – Campus Paraíso – São Paulo - SP</a:t>
            </a:r>
          </a:p>
          <a:p>
            <a:r>
              <a:rPr lang="pt-BR" sz="5600" dirty="0"/>
              <a:t>23/08/2018 – Quinta-feira – 13h40 às 18h00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4669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A216C-6F12-4530-8117-770E0DD6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Estudos operacionais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E6BFB8-EBD6-446E-A179-6944595B1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t-BR" dirty="0"/>
              <a:t>Simulação de marcha</a:t>
            </a:r>
          </a:p>
          <a:p>
            <a:pPr lvl="1"/>
            <a:r>
              <a:rPr lang="pt-BR" dirty="0"/>
              <a:t>Levantamento de comprimentos virtuais</a:t>
            </a:r>
          </a:p>
          <a:p>
            <a:pPr lvl="1"/>
            <a:r>
              <a:rPr lang="pt-BR" dirty="0"/>
              <a:t>Capacidade da via</a:t>
            </a:r>
          </a:p>
          <a:p>
            <a:pPr lvl="1"/>
            <a:r>
              <a:rPr lang="pt-BR" dirty="0"/>
              <a:t>Pátios e desvios</a:t>
            </a:r>
          </a:p>
          <a:p>
            <a:pPr lvl="1"/>
            <a:r>
              <a:rPr lang="pt-BR" dirty="0"/>
              <a:t>Material rodante e equipamentos ferroviários</a:t>
            </a:r>
          </a:p>
          <a:p>
            <a:pPr lvl="1"/>
            <a:r>
              <a:rPr lang="pt-BR" dirty="0"/>
              <a:t>Manutenção</a:t>
            </a:r>
          </a:p>
          <a:p>
            <a:pPr lvl="1"/>
            <a:r>
              <a:rPr lang="pt-BR" dirty="0"/>
              <a:t>Investimentos, custos e despesas operacionais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787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A216C-6F12-4530-8117-770E0DD6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econômico-financeira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E6BFB8-EBD6-446E-A179-6944595B1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074"/>
            <a:ext cx="10515600" cy="4362275"/>
          </a:xfrm>
        </p:spPr>
        <p:txBody>
          <a:bodyPr>
            <a:normAutofit/>
          </a:bodyPr>
          <a:lstStyle/>
          <a:p>
            <a:r>
              <a:rPr lang="pt-BR" dirty="0"/>
              <a:t>Análise da viabilidade do ponto de vista do investidor privado.</a:t>
            </a:r>
          </a:p>
          <a:p>
            <a:r>
              <a:rPr lang="pt-BR" dirty="0"/>
              <a:t>Método do fluxo de caixa descontado (</a:t>
            </a:r>
            <a:r>
              <a:rPr lang="pt-BR" sz="2400" i="1" dirty="0"/>
              <a:t>horizonte do projeto, fluxo de investimento, receitas, tributos, custos operacionais, depreciação e amortização, financiamento</a:t>
            </a:r>
            <a:r>
              <a:rPr lang="pt-BR" dirty="0"/>
              <a:t>)</a:t>
            </a:r>
          </a:p>
          <a:p>
            <a:r>
              <a:rPr lang="pt-BR" dirty="0"/>
              <a:t>Estimação dos parâmetros de viabilidade</a:t>
            </a:r>
          </a:p>
          <a:p>
            <a:pPr lvl="1"/>
            <a:r>
              <a:rPr lang="pt-BR" dirty="0"/>
              <a:t>Valor Presente Líquido – VPL </a:t>
            </a:r>
          </a:p>
          <a:p>
            <a:pPr lvl="1"/>
            <a:r>
              <a:rPr lang="pt-BR" dirty="0"/>
              <a:t>Taxa Interna de Retorno – TIR </a:t>
            </a:r>
          </a:p>
          <a:p>
            <a:pPr lvl="1"/>
            <a:r>
              <a:rPr lang="pt-BR" dirty="0"/>
              <a:t>Índice Benefício/Custo – B/C</a:t>
            </a:r>
          </a:p>
          <a:p>
            <a:pPr lvl="1"/>
            <a:r>
              <a:rPr lang="pt-BR" dirty="0"/>
              <a:t>Tempo de retorno do investimento – </a:t>
            </a:r>
            <a:r>
              <a:rPr lang="pt-BR" i="1" dirty="0" err="1"/>
              <a:t>payback</a:t>
            </a:r>
            <a:r>
              <a:rPr lang="pt-BR" dirty="0"/>
              <a:t> descontado </a:t>
            </a:r>
          </a:p>
          <a:p>
            <a:endParaRPr lang="pt-BR" dirty="0"/>
          </a:p>
          <a:p>
            <a:pPr marL="457200" lvl="1" indent="0">
              <a:buNone/>
            </a:pPr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6371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A216C-6F12-4530-8117-770E0DD6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Estudos socioeconômicos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E6BFB8-EBD6-446E-A179-6944595B1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231"/>
            <a:ext cx="10515600" cy="4097003"/>
          </a:xfrm>
        </p:spPr>
        <p:txBody>
          <a:bodyPr>
            <a:normAutofit/>
          </a:bodyPr>
          <a:lstStyle/>
          <a:p>
            <a:r>
              <a:rPr lang="pt-BR" dirty="0"/>
              <a:t>Análise da viabilidade do ponto de vista da coletividade.</a:t>
            </a:r>
          </a:p>
          <a:p>
            <a:r>
              <a:rPr lang="pt-BR" dirty="0"/>
              <a:t>Método do fluxo de caixa descontado dos benefícios socioeconômicos diretos</a:t>
            </a:r>
          </a:p>
          <a:p>
            <a:pPr lvl="2"/>
            <a:r>
              <a:rPr lang="pt-BR" dirty="0"/>
              <a:t>Redução de poluentes</a:t>
            </a:r>
          </a:p>
          <a:p>
            <a:pPr lvl="2"/>
            <a:r>
              <a:rPr lang="pt-BR" dirty="0"/>
              <a:t>Redução de acidentes</a:t>
            </a:r>
          </a:p>
          <a:p>
            <a:pPr lvl="2"/>
            <a:r>
              <a:rPr lang="pt-BR" dirty="0"/>
              <a:t>Redução de custos de transportes</a:t>
            </a:r>
          </a:p>
          <a:p>
            <a:r>
              <a:rPr lang="pt-BR" dirty="0"/>
              <a:t>Estimação de benefícios Indiretos</a:t>
            </a:r>
          </a:p>
          <a:p>
            <a:pPr lvl="2"/>
            <a:r>
              <a:rPr lang="pt-BR" dirty="0"/>
              <a:t>Valorização da terra</a:t>
            </a:r>
          </a:p>
          <a:p>
            <a:pPr lvl="2"/>
            <a:r>
              <a:rPr lang="pt-BR" dirty="0"/>
              <a:t>Geração de emprego e renda</a:t>
            </a:r>
          </a:p>
          <a:p>
            <a:pPr lvl="2"/>
            <a:r>
              <a:rPr lang="pt-BR" dirty="0"/>
              <a:t>Arrecadação de tributos</a:t>
            </a:r>
          </a:p>
          <a:p>
            <a:pPr lvl="3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1363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A216C-6F12-4530-8117-770E0DD6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de risco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E6BFB8-EBD6-446E-A179-6944595B1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4577"/>
            <a:ext cx="10515600" cy="4420998"/>
          </a:xfrm>
        </p:spPr>
        <p:txBody>
          <a:bodyPr>
            <a:normAutofit/>
          </a:bodyPr>
          <a:lstStyle/>
          <a:p>
            <a:r>
              <a:rPr lang="pt-BR" dirty="0"/>
              <a:t>Análise de sensibilidade</a:t>
            </a:r>
          </a:p>
          <a:p>
            <a:r>
              <a:rPr lang="pt-BR" dirty="0"/>
              <a:t>Identificação dos tipos de risco</a:t>
            </a:r>
          </a:p>
          <a:p>
            <a:pPr lvl="1"/>
            <a:r>
              <a:rPr lang="pt-BR" dirty="0"/>
              <a:t>macroeconômicos / financeiros / mercado / engenharia / tecnológicos / ambientais / administrativos / jurídicos / regulatórios / políticos / outros </a:t>
            </a:r>
          </a:p>
          <a:p>
            <a:r>
              <a:rPr lang="pt-BR" dirty="0"/>
              <a:t>Análise do evento de risco</a:t>
            </a:r>
          </a:p>
          <a:p>
            <a:pPr lvl="1"/>
            <a:r>
              <a:rPr lang="pt-BR" dirty="0"/>
              <a:t>Probabilidades / Impactos / Matriz de Criticidade / Seleção das Variáveis de Risco / Simulação de Monte Carlo </a:t>
            </a:r>
          </a:p>
          <a:p>
            <a:r>
              <a:rPr lang="pt-BR" dirty="0"/>
              <a:t>Proposta de tratamento dos riscos</a:t>
            </a:r>
          </a:p>
          <a:p>
            <a:pPr lvl="1"/>
            <a:r>
              <a:rPr lang="pt-BR" dirty="0"/>
              <a:t>Ameaças / Oportunidades</a:t>
            </a:r>
          </a:p>
        </p:txBody>
      </p:sp>
    </p:spTree>
    <p:extLst>
      <p:ext uri="{BB962C8B-B14F-4D97-AF65-F5344CB8AC3E}">
        <p14:creationId xmlns:p14="http://schemas.microsoft.com/office/powerpoint/2010/main" val="2934903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A216C-6F12-4530-8117-770E0DD63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56" y="373514"/>
            <a:ext cx="11374452" cy="1325563"/>
          </a:xfrm>
        </p:spPr>
        <p:txBody>
          <a:bodyPr>
            <a:normAutofit fontScale="90000"/>
          </a:bodyPr>
          <a:lstStyle/>
          <a:p>
            <a:r>
              <a:rPr lang="pt-BR" dirty="0"/>
              <a:t>Utilização da Metodologia EVTEA:</a:t>
            </a:r>
            <a:br>
              <a:rPr lang="pt-BR" dirty="0"/>
            </a:br>
            <a:r>
              <a:rPr lang="pt-BR" dirty="0"/>
              <a:t>possibilidade de novos negócios nos trechos subutilizados ou devolvidos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E6BFB8-EBD6-446E-A179-6944595B1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1139"/>
            <a:ext cx="10515600" cy="4420998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Análise do potencial dos trechos subutilizados / devolvidos para </a:t>
            </a:r>
            <a:r>
              <a:rPr lang="pt-BR" i="1" dirty="0">
                <a:solidFill>
                  <a:srgbClr val="FF0000"/>
                </a:solidFill>
              </a:rPr>
              <a:t>short </a:t>
            </a:r>
            <a:r>
              <a:rPr lang="pt-BR" i="1" dirty="0" err="1">
                <a:solidFill>
                  <a:srgbClr val="FF0000"/>
                </a:solidFill>
              </a:rPr>
              <a:t>lines</a:t>
            </a:r>
            <a:r>
              <a:rPr lang="pt-BR" i="1" dirty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rgbClr val="FF0000"/>
                </a:solidFill>
              </a:rPr>
              <a:t>de trens de carga</a:t>
            </a:r>
            <a:r>
              <a:rPr lang="pt-BR" dirty="0"/>
              <a:t>.</a:t>
            </a:r>
            <a:endParaRPr lang="pt-BR" i="1" dirty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Análise do potencial dos trechos devolvidos / devolvidos para </a:t>
            </a:r>
            <a:r>
              <a:rPr lang="pt-BR" dirty="0">
                <a:solidFill>
                  <a:srgbClr val="FF0000"/>
                </a:solidFill>
              </a:rPr>
              <a:t>trens de passageiros </a:t>
            </a:r>
            <a:r>
              <a:rPr lang="pt-BR" dirty="0"/>
              <a:t>(locais, regionais).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Desenvolvimento de </a:t>
            </a:r>
            <a:r>
              <a:rPr lang="pt-BR" dirty="0">
                <a:solidFill>
                  <a:srgbClr val="FF0000"/>
                </a:solidFill>
              </a:rPr>
              <a:t>subprogramas ferroviários estaduais </a:t>
            </a:r>
            <a:r>
              <a:rPr lang="pt-BR" dirty="0"/>
              <a:t>de carga e/ou passageiros.</a:t>
            </a:r>
          </a:p>
        </p:txBody>
      </p:sp>
    </p:spTree>
    <p:extLst>
      <p:ext uri="{BB962C8B-B14F-4D97-AF65-F5344CB8AC3E}">
        <p14:creationId xmlns:p14="http://schemas.microsoft.com/office/powerpoint/2010/main" val="4057426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A216C-6F12-4530-8117-770E0DD63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56" y="365125"/>
            <a:ext cx="11374452" cy="1325563"/>
          </a:xfrm>
        </p:spPr>
        <p:txBody>
          <a:bodyPr>
            <a:normAutofit/>
          </a:bodyPr>
          <a:lstStyle/>
          <a:p>
            <a:r>
              <a:rPr lang="pt-BR" dirty="0"/>
              <a:t>Possibilidades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E6BFB8-EBD6-446E-A179-6944595B1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4577"/>
            <a:ext cx="10515600" cy="4420998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Execução, pela VALEC, de obras de melhorias e remodelação.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Operação, pela VALEC, nas fases iniciais dos projetos, para consolidação da demanda.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Criação de </a:t>
            </a:r>
            <a:r>
              <a:rPr lang="pt-BR" dirty="0" err="1"/>
              <a:t>SPEs</a:t>
            </a:r>
            <a:r>
              <a:rPr lang="pt-BR" dirty="0"/>
              <a:t>, tendo a VALEC como acionista, visando tornar os empreendimentos atrativos para o setor privado.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Nova concessão ou PPP após a fase inicial, com ou sem a participação da VALEC.</a:t>
            </a:r>
          </a:p>
        </p:txBody>
      </p:sp>
    </p:spTree>
    <p:extLst>
      <p:ext uri="{BB962C8B-B14F-4D97-AF65-F5344CB8AC3E}">
        <p14:creationId xmlns:p14="http://schemas.microsoft.com/office/powerpoint/2010/main" val="2343654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A216C-6F12-4530-8117-770E0DD63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56" y="365125"/>
            <a:ext cx="11374452" cy="1325563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Providências em Andamento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E6BFB8-EBD6-446E-A179-6944595B1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737"/>
            <a:ext cx="10515600" cy="4714614"/>
          </a:xfrm>
        </p:spPr>
        <p:txBody>
          <a:bodyPr>
            <a:normAutofit/>
          </a:bodyPr>
          <a:lstStyle/>
          <a:p>
            <a:endParaRPr lang="pt-B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pt-BR" sz="2400" dirty="0"/>
              <a:t>Apresentação ao CONSAD da VALEC em 15/03/2018.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pt-BR" sz="2400" dirty="0"/>
              <a:t>Apresentação ao Secretário-Executivo do MTPAC em 24/04/2018.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pt-BR" sz="2400" dirty="0"/>
              <a:t>Inclusão do tema “</a:t>
            </a:r>
            <a:r>
              <a:rPr lang="pt-BR" sz="2400" i="1" dirty="0"/>
              <a:t>short </a:t>
            </a:r>
            <a:r>
              <a:rPr lang="pt-BR" sz="2400" i="1" dirty="0" err="1"/>
              <a:t>lines</a:t>
            </a:r>
            <a:r>
              <a:rPr lang="pt-BR" sz="2400" dirty="0"/>
              <a:t>” na reativação do </a:t>
            </a:r>
            <a:r>
              <a:rPr lang="pt-BR" sz="2400" dirty="0" err="1"/>
              <a:t>MoU</a:t>
            </a:r>
            <a:r>
              <a:rPr lang="pt-BR" sz="2400" dirty="0"/>
              <a:t> Brasil x EUA na área de transportes (MTPAC x DOT) – em análise em agosto de 2018: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</a:pPr>
            <a:r>
              <a:rPr lang="pt-BR" sz="2000" dirty="0"/>
              <a:t>Tipos de operação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</a:pPr>
            <a:r>
              <a:rPr lang="pt-BR" sz="2000" dirty="0"/>
              <a:t>Formas de relacionamento </a:t>
            </a:r>
            <a:r>
              <a:rPr lang="pt-BR" sz="2000" i="1" dirty="0"/>
              <a:t>short </a:t>
            </a:r>
            <a:r>
              <a:rPr lang="pt-BR" sz="2000" i="1" dirty="0" err="1"/>
              <a:t>lines</a:t>
            </a:r>
            <a:r>
              <a:rPr lang="pt-BR" sz="2000" i="1" dirty="0"/>
              <a:t> x </a:t>
            </a:r>
            <a:r>
              <a:rPr lang="pt-BR" sz="2000" dirty="0"/>
              <a:t>ferrovias Classe I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</a:pPr>
            <a:r>
              <a:rPr lang="pt-BR" sz="2000" dirty="0"/>
              <a:t>Direito de passagem / tráfego mútuo / intercâmbio de tração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</a:pPr>
            <a:r>
              <a:rPr lang="pt-BR" sz="2000" dirty="0"/>
              <a:t>Janelas horárias / sinalização / comunicação / segurança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3382672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A216C-6F12-4530-8117-770E0DD63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56" y="365125"/>
            <a:ext cx="11374452" cy="1325563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Providências Futuras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E6BFB8-EBD6-446E-A179-6944595B1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518"/>
            <a:ext cx="10515600" cy="4420998"/>
          </a:xfrm>
        </p:spPr>
        <p:txBody>
          <a:bodyPr>
            <a:normAutofit/>
          </a:bodyPr>
          <a:lstStyle/>
          <a:p>
            <a:endParaRPr lang="pt-B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Revisão do marco legal / ajustes institucionais no setor ferroviário federal.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endParaRPr lang="pt-B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Criação de subsidiárias da VALEC: Serviços e Participações.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endParaRPr lang="pt-B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Possibilidade de associação em </a:t>
            </a:r>
            <a:r>
              <a:rPr lang="pt-BR" i="1" dirty="0"/>
              <a:t>joint ventures.</a:t>
            </a:r>
          </a:p>
        </p:txBody>
      </p:sp>
    </p:spTree>
    <p:extLst>
      <p:ext uri="{BB962C8B-B14F-4D97-AF65-F5344CB8AC3E}">
        <p14:creationId xmlns:p14="http://schemas.microsoft.com/office/powerpoint/2010/main" val="1895604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A216C-6F12-4530-8117-770E0DD6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Contatos na VALEC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E6BFB8-EBD6-446E-A179-6944595B1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b="1" dirty="0"/>
              <a:t>FABIO VINICIUS BITTENCOURT SILVA</a:t>
            </a:r>
            <a:endParaRPr lang="pt-BR" dirty="0"/>
          </a:p>
          <a:p>
            <a:r>
              <a:rPr lang="pt-BR" dirty="0"/>
              <a:t>Superintendente de Planejamento e Desenvolvimento</a:t>
            </a:r>
          </a:p>
          <a:p>
            <a:r>
              <a:rPr lang="pt-BR" dirty="0"/>
              <a:t>SUDEN</a:t>
            </a:r>
          </a:p>
          <a:p>
            <a:r>
              <a:rPr lang="pt-BR" dirty="0">
                <a:hlinkClick r:id="rId2"/>
              </a:rPr>
              <a:t>fabio.silva@valec.gov.br</a:t>
            </a:r>
            <a:endParaRPr lang="pt-BR" dirty="0"/>
          </a:p>
          <a:p>
            <a:r>
              <a:rPr lang="pt-BR" dirty="0"/>
              <a:t>55-61-2029-6306</a:t>
            </a:r>
          </a:p>
          <a:p>
            <a:endParaRPr lang="pt-BR" b="1" dirty="0"/>
          </a:p>
          <a:p>
            <a:r>
              <a:rPr lang="pt-BR" b="1" dirty="0"/>
              <a:t>FRANCISCO LUIZ BAPTISTA DA COSTA</a:t>
            </a:r>
            <a:endParaRPr lang="pt-BR" dirty="0"/>
          </a:p>
          <a:p>
            <a:r>
              <a:rPr lang="pt-BR" dirty="0"/>
              <a:t>Gerente de Planos e Programas</a:t>
            </a:r>
          </a:p>
          <a:p>
            <a:r>
              <a:rPr lang="pt-BR" dirty="0"/>
              <a:t>GPROG</a:t>
            </a:r>
          </a:p>
          <a:p>
            <a:r>
              <a:rPr lang="pt-BR" dirty="0">
                <a:hlinkClick r:id="rId3"/>
              </a:rPr>
              <a:t>francisco.baptista@valec.gov.br</a:t>
            </a:r>
            <a:endParaRPr lang="pt-BR" dirty="0"/>
          </a:p>
          <a:p>
            <a:r>
              <a:rPr lang="pt-BR" dirty="0"/>
              <a:t>55-61-2029-6247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724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A216C-6F12-4530-8117-770E0DD63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202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Experiência acumulada pela VALEC na elaboração de Estudos de Viabilidade Técnica, Econômica e Ambiental – </a:t>
            </a:r>
            <a:r>
              <a:rPr lang="pt-BR" b="1" dirty="0" err="1"/>
              <a:t>EVTEAs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E6BFB8-EBD6-446E-A179-6944595B1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4918"/>
            <a:ext cx="10515600" cy="3691484"/>
          </a:xfrm>
        </p:spPr>
        <p:txBody>
          <a:bodyPr>
            <a:normAutofit fontScale="47500" lnSpcReduction="20000"/>
          </a:bodyPr>
          <a:lstStyle/>
          <a:p>
            <a:pPr marL="285750" indent="-285750"/>
            <a:r>
              <a:rPr lang="pt-BR" sz="7200" dirty="0"/>
              <a:t>13 </a:t>
            </a:r>
            <a:r>
              <a:rPr lang="pt-BR" sz="7200" dirty="0" err="1"/>
              <a:t>EVTEAs</a:t>
            </a:r>
            <a:r>
              <a:rPr lang="pt-BR" sz="7200" dirty="0"/>
              <a:t> concluídos, 3 </a:t>
            </a:r>
            <a:r>
              <a:rPr lang="pt-BR" sz="7200" dirty="0" err="1"/>
              <a:t>EVTEAs</a:t>
            </a:r>
            <a:r>
              <a:rPr lang="pt-BR" sz="7200" dirty="0"/>
              <a:t> em andamento</a:t>
            </a:r>
          </a:p>
          <a:p>
            <a:endParaRPr lang="pt-BR" sz="7200" dirty="0"/>
          </a:p>
          <a:p>
            <a:r>
              <a:rPr lang="pt-BR" sz="7200" dirty="0"/>
              <a:t>Consolidação no </a:t>
            </a:r>
            <a:r>
              <a:rPr lang="pt-BR" sz="6800" b="1" dirty="0"/>
              <a:t>Manual de Elaboração de EVTEA</a:t>
            </a:r>
            <a:endParaRPr lang="pt-BR" sz="6800" dirty="0"/>
          </a:p>
          <a:p>
            <a:pPr marL="285750" indent="-285750"/>
            <a:endParaRPr lang="pt-BR" sz="7200" dirty="0"/>
          </a:p>
          <a:p>
            <a:pPr marL="285750" indent="-285750"/>
            <a:r>
              <a:rPr lang="pt-BR" sz="7200" dirty="0"/>
              <a:t>EVTEA: 1º passo no planejamento de uma ferrovia</a:t>
            </a:r>
          </a:p>
          <a:p>
            <a:pPr marL="285750" indent="-285750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319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A216C-6F12-4530-8117-770E0DD63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288"/>
            <a:ext cx="10515600" cy="1325563"/>
          </a:xfrm>
        </p:spPr>
        <p:txBody>
          <a:bodyPr/>
          <a:lstStyle/>
          <a:p>
            <a:r>
              <a:rPr lang="pt-BR" dirty="0"/>
              <a:t>Metodologia e estudos básicos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E6BFB8-EBD6-446E-A179-6944595B1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406"/>
            <a:ext cx="10515600" cy="4278385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pt-BR" b="1" dirty="0"/>
              <a:t>Metodologia moderna</a:t>
            </a:r>
          </a:p>
          <a:p>
            <a:pPr marL="742950" lvl="1" indent="-285750"/>
            <a:r>
              <a:rPr lang="pt-BR" dirty="0"/>
              <a:t>Análise multicritério com geoprocessamento</a:t>
            </a:r>
          </a:p>
          <a:p>
            <a:pPr marL="742950" lvl="1" indent="-285750"/>
            <a:r>
              <a:rPr lang="pt-BR" dirty="0"/>
              <a:t>Estudo de demanda baseados em simulação (modelo de 4 etapas)</a:t>
            </a:r>
          </a:p>
          <a:p>
            <a:pPr marL="285750" indent="-285750"/>
            <a:endParaRPr lang="pt-BR" dirty="0"/>
          </a:p>
          <a:p>
            <a:pPr marL="285750" indent="-285750"/>
            <a:r>
              <a:rPr lang="pt-BR" b="1" dirty="0"/>
              <a:t>Estudos básicos</a:t>
            </a:r>
            <a:endParaRPr lang="pt-BR" dirty="0"/>
          </a:p>
          <a:p>
            <a:pPr marL="742950" lvl="1" indent="-285750"/>
            <a:r>
              <a:rPr lang="pt-BR" dirty="0"/>
              <a:t>Estudos de Mercado </a:t>
            </a:r>
          </a:p>
          <a:p>
            <a:pPr marL="742950" lvl="1" indent="-285750"/>
            <a:r>
              <a:rPr lang="pt-BR" dirty="0"/>
              <a:t>Estudos de Engenharia </a:t>
            </a:r>
          </a:p>
          <a:p>
            <a:pPr marL="742950" lvl="1" indent="-285750"/>
            <a:r>
              <a:rPr lang="pt-BR" dirty="0"/>
              <a:t>Estudos Operacionais </a:t>
            </a:r>
          </a:p>
          <a:p>
            <a:pPr marL="742950" lvl="1" indent="-285750"/>
            <a:r>
              <a:rPr lang="pt-BR" dirty="0"/>
              <a:t>Estudos Ambientais </a:t>
            </a:r>
          </a:p>
          <a:p>
            <a:pPr marL="742950" lvl="1" indent="-285750"/>
            <a:r>
              <a:rPr lang="pt-BR" dirty="0"/>
              <a:t>Estudos Socioeconômicos </a:t>
            </a:r>
          </a:p>
          <a:p>
            <a:pPr marL="742950" lvl="1" indent="-285750"/>
            <a:r>
              <a:rPr lang="pt-BR" dirty="0"/>
              <a:t>Análise Econômico-Financeira e de Risco</a:t>
            </a:r>
            <a:endParaRPr lang="pt-BR" sz="3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656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A216C-6F12-4530-8117-770E0DD6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</a:t>
            </a:r>
            <a:r>
              <a:rPr lang="pt-BR" dirty="0" err="1"/>
              <a:t>multicriterial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024763"/>
              </p:ext>
            </p:extLst>
          </p:nvPr>
        </p:nvGraphicFramePr>
        <p:xfrm>
          <a:off x="838199" y="1518407"/>
          <a:ext cx="10721829" cy="3998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741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A216C-6F12-4530-8117-770E0DD6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cs typeface="Arial" panose="020B0604020202020204" pitchFamily="34" charset="0"/>
              </a:rPr>
              <a:t>Pesquisa e coleta de dados</a:t>
            </a:r>
            <a:br>
              <a:rPr lang="pt-BR" dirty="0">
                <a:cs typeface="Arial" panose="020B0604020202020204" pitchFamily="34" charset="0"/>
              </a:rPr>
            </a:br>
            <a:endParaRPr lang="pt-BR" dirty="0">
              <a:cs typeface="Arial" panose="020B0604020202020204" pitchFamily="34" charset="0"/>
            </a:endParaRPr>
          </a:p>
        </p:txBody>
      </p:sp>
      <p:sp>
        <p:nvSpPr>
          <p:cNvPr id="4" name="Subtítulo 1"/>
          <p:cNvSpPr txBox="1">
            <a:spLocks/>
          </p:cNvSpPr>
          <p:nvPr/>
        </p:nvSpPr>
        <p:spPr>
          <a:xfrm>
            <a:off x="4309684" y="5517232"/>
            <a:ext cx="4830795" cy="464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7" descr="Início">
            <a:hlinkClick r:id="rId2" tooltip="Início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646" y="0"/>
            <a:ext cx="9334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16"/>
          <p:cNvGrpSpPr/>
          <p:nvPr/>
        </p:nvGrpSpPr>
        <p:grpSpPr>
          <a:xfrm>
            <a:off x="924114" y="3749557"/>
            <a:ext cx="8192774" cy="3116954"/>
            <a:chOff x="772028" y="2938759"/>
            <a:chExt cx="8192774" cy="3116954"/>
          </a:xfrm>
        </p:grpSpPr>
        <p:pic>
          <p:nvPicPr>
            <p:cNvPr id="8" name="Picture 5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028" y="2938759"/>
              <a:ext cx="2520000" cy="31169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isometricOffAxis2Top"/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aixaDeTexto 8"/>
            <p:cNvSpPr txBox="1"/>
            <p:nvPr/>
          </p:nvSpPr>
          <p:spPr>
            <a:xfrm>
              <a:off x="3878859" y="4030901"/>
              <a:ext cx="50859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Unidades de conservação, reservas indígenas, quilombos, reservas particulares, áreas de proteção, sítios, cavernas, assentamentos</a:t>
              </a:r>
            </a:p>
          </p:txBody>
        </p:sp>
      </p:grpSp>
      <p:grpSp>
        <p:nvGrpSpPr>
          <p:cNvPr id="10" name="Grupo 15"/>
          <p:cNvGrpSpPr/>
          <p:nvPr/>
        </p:nvGrpSpPr>
        <p:grpSpPr>
          <a:xfrm>
            <a:off x="931252" y="3032331"/>
            <a:ext cx="8209227" cy="2937931"/>
            <a:chOff x="755576" y="2426213"/>
            <a:chExt cx="8209227" cy="2937931"/>
          </a:xfrm>
        </p:grpSpPr>
        <p:pic>
          <p:nvPicPr>
            <p:cNvPr id="11" name="Picture 3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426213"/>
              <a:ext cx="2520000" cy="29379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isometricOffAxis2Top"/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CaixaDeTexto 11"/>
            <p:cNvSpPr txBox="1"/>
            <p:nvPr/>
          </p:nvSpPr>
          <p:spPr>
            <a:xfrm>
              <a:off x="3878735" y="3382694"/>
              <a:ext cx="50860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Produção agroindustrial, Armazéns, Usinas, Refinarias, Mineração.</a:t>
              </a:r>
            </a:p>
          </p:txBody>
        </p:sp>
      </p:grpSp>
      <p:grpSp>
        <p:nvGrpSpPr>
          <p:cNvPr id="13" name="Grupo 14"/>
          <p:cNvGrpSpPr/>
          <p:nvPr/>
        </p:nvGrpSpPr>
        <p:grpSpPr>
          <a:xfrm>
            <a:off x="1057983" y="2047046"/>
            <a:ext cx="6375620" cy="3114217"/>
            <a:chOff x="790028" y="1832639"/>
            <a:chExt cx="6375620" cy="3114217"/>
          </a:xfrm>
        </p:grpSpPr>
        <p:pic>
          <p:nvPicPr>
            <p:cNvPr id="14" name="Picture 5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028" y="1832639"/>
              <a:ext cx="2520000" cy="311421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isometricOffAxis2Top"/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aixaDeTexto 14"/>
            <p:cNvSpPr txBox="1"/>
            <p:nvPr/>
          </p:nvSpPr>
          <p:spPr>
            <a:xfrm>
              <a:off x="3851920" y="2980217"/>
              <a:ext cx="3313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Ferrovias, rodovias, hidrovias</a:t>
              </a:r>
            </a:p>
          </p:txBody>
        </p:sp>
      </p:grpSp>
      <p:grpSp>
        <p:nvGrpSpPr>
          <p:cNvPr id="16" name="Grupo 10"/>
          <p:cNvGrpSpPr/>
          <p:nvPr/>
        </p:nvGrpSpPr>
        <p:grpSpPr>
          <a:xfrm>
            <a:off x="955276" y="1204979"/>
            <a:ext cx="7463266" cy="3202781"/>
            <a:chOff x="779600" y="1369368"/>
            <a:chExt cx="7463266" cy="3202781"/>
          </a:xfrm>
        </p:grpSpPr>
        <p:pic>
          <p:nvPicPr>
            <p:cNvPr id="17" name="Picture 4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600" y="1369368"/>
              <a:ext cx="2520000" cy="320278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isometricOffAxis2Top"/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CaixaDeTexto 17"/>
            <p:cNvSpPr txBox="1"/>
            <p:nvPr/>
          </p:nvSpPr>
          <p:spPr>
            <a:xfrm>
              <a:off x="3851920" y="2592718"/>
              <a:ext cx="43909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Hidrografia, Geomorfologia, Declividades</a:t>
              </a:r>
            </a:p>
          </p:txBody>
        </p:sp>
      </p:grpSp>
      <p:grpSp>
        <p:nvGrpSpPr>
          <p:cNvPr id="19" name="Grupo 4"/>
          <p:cNvGrpSpPr/>
          <p:nvPr/>
        </p:nvGrpSpPr>
        <p:grpSpPr>
          <a:xfrm>
            <a:off x="852029" y="376209"/>
            <a:ext cx="8264860" cy="3125482"/>
            <a:chOff x="699943" y="907346"/>
            <a:chExt cx="8264860" cy="3125482"/>
          </a:xfrm>
        </p:grpSpPr>
        <p:pic>
          <p:nvPicPr>
            <p:cNvPr id="20" name="Picture 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43" y="907346"/>
              <a:ext cx="2520000" cy="312548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isometricOffAxis2Top"/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CaixaDeTexto 20"/>
            <p:cNvSpPr txBox="1"/>
            <p:nvPr/>
          </p:nvSpPr>
          <p:spPr>
            <a:xfrm>
              <a:off x="3851920" y="2100755"/>
              <a:ext cx="51128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Cidades, População, PIB </a:t>
              </a:r>
              <a:r>
                <a:rPr lang="pt-BR" i="1" dirty="0">
                  <a:latin typeface="Arial" panose="020B0604020202020204" pitchFamily="34" charset="0"/>
                  <a:cs typeface="Arial" panose="020B0604020202020204" pitchFamily="34" charset="0"/>
                </a:rPr>
                <a:t>per capita </a:t>
              </a:r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(agro, indústria, serviços)</a:t>
              </a:r>
            </a:p>
          </p:txBody>
        </p:sp>
      </p:grpSp>
      <p:sp>
        <p:nvSpPr>
          <p:cNvPr id="24" name="Espaço Reservado para Número de Slide 2"/>
          <p:cNvSpPr txBox="1">
            <a:spLocks/>
          </p:cNvSpPr>
          <p:nvPr/>
        </p:nvSpPr>
        <p:spPr>
          <a:xfrm>
            <a:off x="6610350" y="65087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F42993-7136-4EEE-B16D-2B5DF5864C90}" type="slidenum">
              <a:rPr lang="pt-B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9701346" y="5147900"/>
            <a:ext cx="2031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Total: 44 variáveis</a:t>
            </a:r>
          </a:p>
        </p:txBody>
      </p:sp>
    </p:spTree>
    <p:extLst>
      <p:ext uri="{BB962C8B-B14F-4D97-AF65-F5344CB8AC3E}">
        <p14:creationId xmlns:p14="http://schemas.microsoft.com/office/powerpoint/2010/main" val="272083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A216C-6F12-4530-8117-770E0DD63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17" y="88288"/>
            <a:ext cx="11518085" cy="1325563"/>
          </a:xfrm>
        </p:spPr>
        <p:txBody>
          <a:bodyPr/>
          <a:lstStyle/>
          <a:p>
            <a:r>
              <a:rPr lang="pt-BR" dirty="0"/>
              <a:t>Carregamento de tráfego</a:t>
            </a:r>
          </a:p>
        </p:txBody>
      </p:sp>
      <p:sp>
        <p:nvSpPr>
          <p:cNvPr id="5" name="Retângulo 4"/>
          <p:cNvSpPr/>
          <p:nvPr/>
        </p:nvSpPr>
        <p:spPr>
          <a:xfrm>
            <a:off x="706226" y="6359777"/>
            <a:ext cx="46538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Exemplo: Corredor Ferroviário de Santa Catarina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" name="Imagem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1039925"/>
            <a:ext cx="7281644" cy="511759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119844" y="2919059"/>
            <a:ext cx="3791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Software de simulação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Rede calibrada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Geração de viagens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Distribuição de viagens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Divisão modal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Alocação de viagens</a:t>
            </a:r>
          </a:p>
        </p:txBody>
      </p:sp>
    </p:spTree>
    <p:extLst>
      <p:ext uri="{BB962C8B-B14F-4D97-AF65-F5344CB8AC3E}">
        <p14:creationId xmlns:p14="http://schemas.microsoft.com/office/powerpoint/2010/main" val="156633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A216C-6F12-4530-8117-770E0DD6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Estudos ambientais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E6BFB8-EBD6-446E-A179-6944595B1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30" y="1431342"/>
            <a:ext cx="11434195" cy="3691484"/>
          </a:xfrm>
        </p:spPr>
        <p:txBody>
          <a:bodyPr>
            <a:normAutofit/>
          </a:bodyPr>
          <a:lstStyle/>
          <a:p>
            <a:r>
              <a:rPr lang="pt-BR" dirty="0"/>
              <a:t>Processo sistemático e abrangente para avaliar as consequências ambientais da implantação e operação do empreendimento</a:t>
            </a:r>
          </a:p>
          <a:p>
            <a:r>
              <a:rPr lang="pt-BR" dirty="0"/>
              <a:t>Definição dos limites</a:t>
            </a:r>
          </a:p>
          <a:p>
            <a:pPr lvl="1"/>
            <a:r>
              <a:rPr lang="pt-BR" dirty="0"/>
              <a:t>Área Diretamente Afetada – ADA</a:t>
            </a:r>
          </a:p>
          <a:p>
            <a:pPr lvl="2"/>
            <a:r>
              <a:rPr lang="pt-BR" i="1" dirty="0"/>
              <a:t>Área para a infraestrutura para implantação e operação do empreendimento</a:t>
            </a:r>
            <a:endParaRPr lang="pt-BR" dirty="0"/>
          </a:p>
          <a:p>
            <a:pPr lvl="1"/>
            <a:r>
              <a:rPr lang="pt-BR" dirty="0"/>
              <a:t>Área de Influência Direta – AID</a:t>
            </a:r>
          </a:p>
          <a:p>
            <a:pPr lvl="2"/>
            <a:r>
              <a:rPr lang="pt-BR" i="1" dirty="0"/>
              <a:t>Área de todas as bacias hidrográficas interceptadas pelo traçado</a:t>
            </a:r>
            <a:r>
              <a:rPr lang="pt-BR" dirty="0"/>
              <a:t> </a:t>
            </a:r>
          </a:p>
          <a:p>
            <a:pPr lvl="1"/>
            <a:r>
              <a:rPr lang="pt-BR" dirty="0"/>
              <a:t>Área de Influência Indireta – AII</a:t>
            </a:r>
          </a:p>
          <a:p>
            <a:pPr lvl="2"/>
            <a:r>
              <a:rPr lang="pt-BR" i="1" dirty="0"/>
              <a:t>Área total dos municípios localizados nas bacias hidrográficas interceptadas pelo traçado</a:t>
            </a:r>
          </a:p>
        </p:txBody>
      </p:sp>
    </p:spTree>
    <p:extLst>
      <p:ext uri="{BB962C8B-B14F-4D97-AF65-F5344CB8AC3E}">
        <p14:creationId xmlns:p14="http://schemas.microsoft.com/office/powerpoint/2010/main" val="3782328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A216C-6F12-4530-8117-770E0DD6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Estudos ambientais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E6BFB8-EBD6-446E-A179-6944595B1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684"/>
            <a:ext cx="10515600" cy="426160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Caracterização e classificação da sensibilidade dos elementos</a:t>
            </a:r>
          </a:p>
          <a:p>
            <a:pPr lvl="1"/>
            <a:r>
              <a:rPr lang="pt-BR" i="1" dirty="0"/>
              <a:t>Áreas especialmente protegidas</a:t>
            </a:r>
          </a:p>
          <a:p>
            <a:pPr lvl="1"/>
            <a:r>
              <a:rPr lang="pt-BR" i="1" dirty="0"/>
              <a:t>Meio biótico / Meio físico / Meio antrópico</a:t>
            </a:r>
          </a:p>
          <a:p>
            <a:r>
              <a:rPr lang="pt-BR" dirty="0"/>
              <a:t>Análise integrada</a:t>
            </a:r>
          </a:p>
          <a:p>
            <a:r>
              <a:rPr lang="pt-BR" dirty="0"/>
              <a:t>Escolha de alternativa do ponto de vista ambiental</a:t>
            </a:r>
            <a:endParaRPr lang="pt-BR" b="1" dirty="0"/>
          </a:p>
          <a:p>
            <a:r>
              <a:rPr lang="pt-BR" dirty="0"/>
              <a:t>Passivos ambientais</a:t>
            </a:r>
          </a:p>
          <a:p>
            <a:r>
              <a:rPr lang="pt-BR" dirty="0"/>
              <a:t>Avaliação dos impactos ambientais</a:t>
            </a:r>
          </a:p>
          <a:p>
            <a:r>
              <a:rPr lang="pt-BR" dirty="0"/>
              <a:t>Proposição de medidas mitigadoras</a:t>
            </a:r>
          </a:p>
          <a:p>
            <a:r>
              <a:rPr lang="pt-BR" dirty="0"/>
              <a:t>Elaboração do termo de referência para licenciamento</a:t>
            </a:r>
          </a:p>
        </p:txBody>
      </p:sp>
    </p:spTree>
    <p:extLst>
      <p:ext uri="{BB962C8B-B14F-4D97-AF65-F5344CB8AC3E}">
        <p14:creationId xmlns:p14="http://schemas.microsoft.com/office/powerpoint/2010/main" val="1108632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A216C-6F12-4530-8117-770E0DD6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Estudos operacionais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E6BFB8-EBD6-446E-A179-6944595B1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Caracterização física e operacional da ferrovia</a:t>
            </a:r>
          </a:p>
          <a:p>
            <a:pPr lvl="1"/>
            <a:r>
              <a:rPr lang="pt-BR" dirty="0"/>
              <a:t>Características </a:t>
            </a:r>
            <a:r>
              <a:rPr lang="pt-BR" dirty="0" err="1"/>
              <a:t>planialtimétricas</a:t>
            </a:r>
            <a:r>
              <a:rPr lang="pt-BR" dirty="0"/>
              <a:t> do traçado + demandas</a:t>
            </a:r>
          </a:p>
          <a:p>
            <a:pPr lvl="1"/>
            <a:r>
              <a:rPr lang="pt-BR" dirty="0"/>
              <a:t>Trens-tipo operacionais</a:t>
            </a:r>
          </a:p>
          <a:p>
            <a:pPr lvl="1"/>
            <a:r>
              <a:rPr lang="pt-BR" dirty="0"/>
              <a:t>Carregamento da malha em trens/dia</a:t>
            </a:r>
          </a:p>
          <a:p>
            <a:r>
              <a:rPr lang="pt-BR" dirty="0"/>
              <a:t>Sistemas ferroviários</a:t>
            </a:r>
          </a:p>
          <a:p>
            <a:pPr lvl="1"/>
            <a:r>
              <a:rPr lang="pt-BR" dirty="0"/>
              <a:t>Licenciamento e controle de trens</a:t>
            </a:r>
          </a:p>
          <a:p>
            <a:pPr lvl="1"/>
            <a:r>
              <a:rPr lang="pt-BR" dirty="0"/>
              <a:t>Sinalização e telecomunicação</a:t>
            </a:r>
          </a:p>
        </p:txBody>
      </p:sp>
    </p:spTree>
    <p:extLst>
      <p:ext uri="{BB962C8B-B14F-4D97-AF65-F5344CB8AC3E}">
        <p14:creationId xmlns:p14="http://schemas.microsoft.com/office/powerpoint/2010/main" val="24131837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835</Words>
  <Application>Microsoft Office PowerPoint</Application>
  <PresentationFormat>Widescreen</PresentationFormat>
  <Paragraphs>148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Tema do Office</vt:lpstr>
      <vt:lpstr>O potencial para short lines no mercado brasileiro  Devolução de trechos subutilizados: como gerar novos negócios na ferrovia? </vt:lpstr>
      <vt:lpstr>Experiência acumulada pela VALEC na elaboração de Estudos de Viabilidade Técnica, Econômica e Ambiental – EVTEAs </vt:lpstr>
      <vt:lpstr>Metodologia e estudos básicos</vt:lpstr>
      <vt:lpstr>Análise multicriterial</vt:lpstr>
      <vt:lpstr>Pesquisa e coleta de dados </vt:lpstr>
      <vt:lpstr>Carregamento de tráfego</vt:lpstr>
      <vt:lpstr>Estudos ambientais</vt:lpstr>
      <vt:lpstr>Estudos ambientais</vt:lpstr>
      <vt:lpstr>Estudos operacionais</vt:lpstr>
      <vt:lpstr>Estudos operacionais</vt:lpstr>
      <vt:lpstr>Avaliação econômico-financeira</vt:lpstr>
      <vt:lpstr>Estudos socioeconômicos</vt:lpstr>
      <vt:lpstr>Análise de risco</vt:lpstr>
      <vt:lpstr>Utilização da Metodologia EVTEA: possibilidade de novos negócios nos trechos subutilizados ou devolvidos</vt:lpstr>
      <vt:lpstr>Possibilidades</vt:lpstr>
      <vt:lpstr>Providências em Andamento</vt:lpstr>
      <vt:lpstr>Providências Futuras</vt:lpstr>
      <vt:lpstr>Contatos na VALEC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do Carmo Cordeiro Nogueira</dc:creator>
  <cp:lastModifiedBy>Francisco Luiz Baptista da Costa</cp:lastModifiedBy>
  <cp:revision>50</cp:revision>
  <cp:lastPrinted>2018-05-07T17:43:19Z</cp:lastPrinted>
  <dcterms:created xsi:type="dcterms:W3CDTF">2018-04-17T17:58:33Z</dcterms:created>
  <dcterms:modified xsi:type="dcterms:W3CDTF">2018-08-17T18:16:31Z</dcterms:modified>
</cp:coreProperties>
</file>